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711" r:id="rId5"/>
    <p:sldId id="301491842" r:id="rId6"/>
    <p:sldId id="301491704" r:id="rId7"/>
    <p:sldId id="301491850" r:id="rId8"/>
  </p:sldIdLst>
  <p:sldSz cx="10801350" cy="7200900"/>
  <p:notesSz cx="6797675" cy="9874250"/>
  <p:custDataLst>
    <p:tags r:id="rId11"/>
  </p:custDataLst>
  <p:defaultTextStyle>
    <a:defPPr>
      <a:defRPr lang="en-US"/>
    </a:defPPr>
    <a:lvl1pPr marL="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35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07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105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141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176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21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46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281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3" userDrawn="1">
          <p15:clr>
            <a:srgbClr val="A4A3A4"/>
          </p15:clr>
        </p15:guide>
        <p15:guide id="3" orient="horz" pos="363" userDrawn="1">
          <p15:clr>
            <a:srgbClr val="A4A3A4"/>
          </p15:clr>
        </p15:guide>
        <p15:guide id="4" orient="horz" pos="4423" userDrawn="1">
          <p15:clr>
            <a:srgbClr val="A4A3A4"/>
          </p15:clr>
        </p15:guide>
        <p15:guide id="5" pos="340" userDrawn="1">
          <p15:clr>
            <a:srgbClr val="A4A3A4"/>
          </p15:clr>
        </p15:guide>
        <p15:guide id="6" pos="4698" userDrawn="1">
          <p15:clr>
            <a:srgbClr val="A4A3A4"/>
          </p15:clr>
        </p15:guide>
        <p15:guide id="7" pos="3153" userDrawn="1">
          <p15:clr>
            <a:srgbClr val="A4A3A4"/>
          </p15:clr>
        </p15:guide>
        <p15:guide id="8" pos="2563" userDrawn="1">
          <p15:clr>
            <a:srgbClr val="A4A3A4"/>
          </p15:clr>
        </p15:guide>
        <p15:guide id="10" orient="horz" pos="2155" userDrawn="1">
          <p15:clr>
            <a:srgbClr val="A4A3A4"/>
          </p15:clr>
        </p15:guide>
        <p15:guide id="11" orient="horz" pos="2404" userDrawn="1">
          <p15:clr>
            <a:srgbClr val="A4A3A4"/>
          </p15:clr>
        </p15:guide>
        <p15:guide id="12" orient="horz" pos="1578" userDrawn="1">
          <p15:clr>
            <a:srgbClr val="A4A3A4"/>
          </p15:clr>
        </p15:guide>
        <p15:guide id="14" orient="horz" pos="250" userDrawn="1">
          <p15:clr>
            <a:srgbClr val="A4A3A4"/>
          </p15:clr>
        </p15:guide>
        <p15:guide id="15" orient="horz" pos="1412" userDrawn="1">
          <p15:clr>
            <a:srgbClr val="A4A3A4"/>
          </p15:clr>
        </p15:guide>
        <p15:guide id="16" orient="horz" pos="2458" userDrawn="1">
          <p15:clr>
            <a:srgbClr val="A4A3A4"/>
          </p15:clr>
        </p15:guide>
        <p15:guide id="17" pos="6464" userDrawn="1">
          <p15:clr>
            <a:srgbClr val="A4A3A4"/>
          </p15:clr>
        </p15:guide>
        <p15:guide id="18" pos="4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F82202-8D85-CB0D-289B-FA9A925F27AA}" name="Daniel Mackey" initials="DM" userId="S::daniel.mackey@dizlin.se::e88ad4b6-a115-438f-a1ef-9346794a70db" providerId="AD"/>
  <p188:author id="{EBC66713-B1C7-ABBF-AC63-EA20E4E5CDAF}" name="Elias Eriksson" initials="EE" userId="S::elias.eriksson@neuro.gu.se::ec838892-ebc8-439b-8d20-3bd8d5160a15" providerId="AD"/>
  <p188:author id="{2FEB4880-F41F-669F-20FE-64B96CFE845C}" name="Björn Velin" initials="BV" userId="S::bjorn.velin@dizlin.se::aca12897-5ae4-4899-a2f5-5a700ff2bc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örn Velin" initials="BV" lastIdx="55" clrIdx="0">
    <p:extLst>
      <p:ext uri="{19B8F6BF-5375-455C-9EA6-DF929625EA0E}">
        <p15:presenceInfo xmlns:p15="http://schemas.microsoft.com/office/powerpoint/2012/main" userId="S::bjorn.velin@dizlin.se::aca12897-5ae4-4899-a2f5-5a700ff2bc8a" providerId="AD"/>
      </p:ext>
    </p:extLst>
  </p:cmAuthor>
  <p:cmAuthor id="2" name="Chan, Alex" initials="CA" lastIdx="16" clrIdx="1">
    <p:extLst>
      <p:ext uri="{19B8F6BF-5375-455C-9EA6-DF929625EA0E}">
        <p15:presenceInfo xmlns:p15="http://schemas.microsoft.com/office/powerpoint/2012/main" userId="S-1-5-21-2659985120-740976202-3699662373-20203" providerId="AD"/>
      </p:ext>
    </p:extLst>
  </p:cmAuthor>
  <p:cmAuthor id="3" name="Virtosu, Sabina" initials="VS" lastIdx="1" clrIdx="2">
    <p:extLst>
      <p:ext uri="{19B8F6BF-5375-455C-9EA6-DF929625EA0E}">
        <p15:presenceInfo xmlns:p15="http://schemas.microsoft.com/office/powerpoint/2012/main" userId="S-1-5-21-2659985120-740976202-3699662373-18795" providerId="AD"/>
      </p:ext>
    </p:extLst>
  </p:cmAuthor>
  <p:cmAuthor id="4" name="Johan von Heijne" initials="JvH" lastIdx="8" clrIdx="3">
    <p:extLst>
      <p:ext uri="{19B8F6BF-5375-455C-9EA6-DF929625EA0E}">
        <p15:presenceInfo xmlns:p15="http://schemas.microsoft.com/office/powerpoint/2012/main" userId="Johan von Heij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4D"/>
    <a:srgbClr val="264D82"/>
    <a:srgbClr val="9EC6C5"/>
    <a:srgbClr val="2180AE"/>
    <a:srgbClr val="25AFB4"/>
    <a:srgbClr val="103049"/>
    <a:srgbClr val="6D7FA3"/>
    <a:srgbClr val="A1ADC4"/>
    <a:srgbClr val="FF5B5B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694"/>
  </p:normalViewPr>
  <p:slideViewPr>
    <p:cSldViewPr snapToGrid="0">
      <p:cViewPr varScale="1">
        <p:scale>
          <a:sx n="68" d="100"/>
          <a:sy n="68" d="100"/>
        </p:scale>
        <p:origin x="1028" y="48"/>
      </p:cViewPr>
      <p:guideLst>
        <p:guide orient="horz" pos="4173"/>
        <p:guide orient="horz" pos="363"/>
        <p:guide orient="horz" pos="4423"/>
        <p:guide pos="340"/>
        <p:guide pos="4698"/>
        <p:guide pos="3153"/>
        <p:guide pos="2563"/>
        <p:guide orient="horz" pos="2155"/>
        <p:guide orient="horz" pos="2404"/>
        <p:guide orient="horz" pos="1578"/>
        <p:guide orient="horz" pos="250"/>
        <p:guide orient="horz" pos="1412"/>
        <p:guide orient="horz" pos="2458"/>
        <p:guide pos="6464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233325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233325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21/01/2025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226183"/>
            <a:ext cx="2944283" cy="233325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226183"/>
            <a:ext cx="2944283" cy="233325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231579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231579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739775"/>
            <a:ext cx="55562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4690269"/>
            <a:ext cx="6042378" cy="4250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234929"/>
            <a:ext cx="2945659" cy="231579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234929"/>
            <a:ext cx="2945659" cy="231579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6035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207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105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141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176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21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46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281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8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4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5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40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46378"/>
            <a:ext cx="10801350" cy="9340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3104853"/>
            <a:ext cx="10801350" cy="1632247"/>
          </a:xfrm>
          <a:prstGeom prst="rect">
            <a:avLst/>
          </a:prstGeom>
          <a:gradFill>
            <a:gsLst>
              <a:gs pos="2000">
                <a:srgbClr val="95AEC4">
                  <a:alpha val="64000"/>
                </a:srgbClr>
              </a:gs>
              <a:gs pos="100000">
                <a:srgbClr val="11314A"/>
              </a:gs>
            </a:gsLst>
            <a:lin ang="10800000" scaled="1"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90483" y="3354093"/>
            <a:ext cx="8070744" cy="566884"/>
          </a:xfrm>
          <a:prstGeom prst="rect">
            <a:avLst/>
          </a:prstGeom>
        </p:spPr>
        <p:txBody>
          <a:bodyPr vert="horz" lIns="28800" tIns="46800" rIns="0" bIns="46800" rtlCol="0" anchor="b" anchorCtr="0">
            <a:noAutofit/>
          </a:bodyPr>
          <a:lstStyle>
            <a:lvl1pPr>
              <a:defRPr lang="en-GB" sz="28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[Title]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483" y="4055194"/>
            <a:ext cx="8120993" cy="440169"/>
          </a:xfrm>
          <a:prstGeom prst="rect">
            <a:avLst/>
          </a:prstGeom>
        </p:spPr>
        <p:txBody>
          <a:bodyPr vert="horz" lIns="36000" tIns="46800" rIns="93600" bIns="46800" rtlCol="0" anchor="t" anchorCtr="0">
            <a:noAutofit/>
          </a:bodyPr>
          <a:lstStyle>
            <a:lvl1pPr marL="0" indent="0">
              <a:buFontTx/>
              <a:buNone/>
              <a:defRPr lang="en-GB" sz="2000" b="1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200"/>
              </a:spcBef>
              <a:buClr>
                <a:schemeClr val="tx2"/>
              </a:buClr>
              <a:buSzPct val="80000"/>
              <a:buFont typeface="Arial" pitchFamily="34" charset="0"/>
            </a:pPr>
            <a:r>
              <a:rPr lang="en-GB" noProof="0"/>
              <a:t>[Subtitle]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087642"/>
            <a:ext cx="10801350" cy="169333"/>
          </a:xfrm>
          <a:prstGeom prst="rect">
            <a:avLst/>
          </a:prstGeom>
          <a:solidFill>
            <a:srgbClr val="103049"/>
          </a:soli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6" y="6337202"/>
            <a:ext cx="835833" cy="7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+ HORIZ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 bwMode="gray">
          <a:xfrm>
            <a:off x="540675" y="1692000"/>
            <a:ext cx="972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540675" y="4374000"/>
            <a:ext cx="972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91919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5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55" userDrawn="1">
          <p15:clr>
            <a:srgbClr val="FBAE40"/>
          </p15:clr>
        </p15:guide>
        <p15:guide id="2" pos="340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84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342411" y="3715024"/>
            <a:ext cx="7252439" cy="1756479"/>
          </a:xfrm>
          <a:prstGeom prst="rect">
            <a:avLst/>
          </a:prstGeom>
        </p:spPr>
        <p:txBody>
          <a:bodyPr lIns="36000" tIns="46800" rIns="36000" bIns="4680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Appendices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1925086" cy="7200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42411" y="3471607"/>
            <a:ext cx="3987800" cy="243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600000" scaled="0"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011">
          <p15:clr>
            <a:srgbClr val="FBAE40"/>
          </p15:clr>
        </p15:guide>
        <p15:guide id="2" pos="34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7B8657-9F4A-4A43-B335-5AECE164CC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8D0212-15C7-49EE-AAD6-A363D860AB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D56C99-7CA5-485F-972F-F3EB6715B7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91919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051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F4A03B3-ED02-4817-890B-A4C9C01C8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30" y="802132"/>
            <a:ext cx="9825291" cy="5300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4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7B8657-9F4A-4A43-B335-5AECE164CC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Idorsia - Reaching out for more | September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8D0212-15C7-49EE-AAD6-A363D860AB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D56C99-7CA5-485F-972F-F3EB6715B7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E8872-7448-452C-B2D0-91923E69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88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8C17F-8B2A-4DEE-8AE4-AB25B9B3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099AC-76C8-4F7C-A222-B5A5E8F2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108A5-D436-4270-9661-F4655FA8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A61D-8D05-400A-A754-B6402616B2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3973" y="777353"/>
            <a:ext cx="9327177" cy="680400"/>
          </a:xfrm>
        </p:spPr>
        <p:txBody>
          <a:bodyPr anchor="b"/>
          <a:lstStyle>
            <a:lvl1pPr>
              <a:defRPr sz="2126"/>
            </a:lvl1pPr>
          </a:lstStyle>
          <a:p>
            <a:endParaRPr lang="en-GB" sz="1772"/>
          </a:p>
        </p:txBody>
      </p:sp>
    </p:spTree>
    <p:extLst>
      <p:ext uri="{BB962C8B-B14F-4D97-AF65-F5344CB8AC3E}">
        <p14:creationId xmlns:p14="http://schemas.microsoft.com/office/powerpoint/2010/main" val="273591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3B95F2-40C8-4131-B0F8-2DD9AE79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49F11E-2100-4BDD-ADB8-F5BA799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09A8AD-A089-4467-A31B-A8172CE8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A61D-8D05-400A-A754-B6402616B2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3973" y="777353"/>
            <a:ext cx="9327177" cy="680400"/>
          </a:xfrm>
        </p:spPr>
        <p:txBody>
          <a:bodyPr anchor="b"/>
          <a:lstStyle/>
          <a:p>
            <a:endParaRPr lang="en-GB" sz="1772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EC71C1-710D-B944-959E-EF83FC381344}"/>
              </a:ext>
            </a:extLst>
          </p:cNvPr>
          <p:cNvCxnSpPr>
            <a:cxnSpLocks/>
          </p:cNvCxnSpPr>
          <p:nvPr userDrawn="1"/>
        </p:nvCxnSpPr>
        <p:spPr>
          <a:xfrm>
            <a:off x="494359" y="1497820"/>
            <a:ext cx="1594688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3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342411" y="1438880"/>
            <a:ext cx="1896534" cy="215443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14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342411" y="3715024"/>
            <a:ext cx="7252439" cy="1756479"/>
          </a:xfrm>
          <a:prstGeom prst="rect">
            <a:avLst/>
          </a:prstGeom>
        </p:spPr>
        <p:txBody>
          <a:bodyPr lIns="36000" tIns="46800" rIns="36000" bIns="46800" anchor="t" anchorCtr="0">
            <a:no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Section Divider – Capitalised – Size 32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342411" y="3471607"/>
            <a:ext cx="3987800" cy="243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600000" scaled="0"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1925086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011" userDrawn="1">
          <p15:clr>
            <a:srgbClr val="FBAE40"/>
          </p15:clr>
        </p15:guide>
        <p15:guide id="2" pos="34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 lIns="0"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40000" y="1493999"/>
            <a:ext cx="9721850" cy="4986000"/>
          </a:xfrm>
        </p:spPr>
        <p:txBody>
          <a:bodyPr/>
          <a:lstStyle>
            <a:lvl1pPr marL="449263" indent="-449263">
              <a:spcBef>
                <a:spcPts val="3000"/>
              </a:spcBef>
              <a:buClr>
                <a:schemeClr val="bg2"/>
              </a:buClr>
              <a:buSzPct val="100000"/>
              <a:buFont typeface="+mj-lt"/>
              <a:buAutoNum type="romanUcPeriod"/>
              <a:defRPr sz="1600" b="1">
                <a:solidFill>
                  <a:schemeClr val="bg2"/>
                </a:solidFill>
              </a:defRPr>
            </a:lvl1pPr>
            <a:lvl2pPr marL="449263" indent="-449263">
              <a:spcBef>
                <a:spcPts val="3000"/>
              </a:spcBef>
              <a:buClr>
                <a:schemeClr val="bg2"/>
              </a:buClr>
              <a:buSzPct val="100000"/>
              <a:buFont typeface="+mj-lt"/>
              <a:buAutoNum type="alphaUcPeriod"/>
              <a:defRPr sz="1600" b="1">
                <a:solidFill>
                  <a:schemeClr val="bg2"/>
                </a:solidFill>
              </a:defRPr>
            </a:lvl2pPr>
            <a:lvl3pPr marL="800100" indent="-347663">
              <a:spcBef>
                <a:spcPts val="600"/>
              </a:spcBef>
              <a:buClr>
                <a:schemeClr val="bg2"/>
              </a:buClr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3pPr>
            <a:lvl4pPr marL="806450" indent="-354013">
              <a:spcBef>
                <a:spcPts val="600"/>
              </a:spcBef>
              <a:buClr>
                <a:schemeClr val="bg2"/>
              </a:buClr>
              <a:buFont typeface="+mj-lt"/>
              <a:buAutoNum type="romanLcPeriod"/>
              <a:defRPr sz="1600">
                <a:solidFill>
                  <a:schemeClr val="tx1"/>
                </a:solidFill>
              </a:defRPr>
            </a:lvl4pPr>
            <a:lvl5pPr marL="1079500" indent="-2730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19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 lIns="0"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4B9D8-B3AF-4809-9CAB-061990560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80340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540000" y="727154"/>
            <a:ext cx="9720000" cy="432000"/>
          </a:xfrm>
          <a:prstGeom prst="rect">
            <a:avLst/>
          </a:prstGeom>
        </p:spPr>
        <p:txBody>
          <a:bodyPr lIns="0"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62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+ Content 11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idx="1"/>
          </p:nvPr>
        </p:nvSpPr>
        <p:spPr bwMode="gray">
          <a:xfrm>
            <a:off x="540675" y="1494000"/>
            <a:ext cx="9720000" cy="4986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86132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+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91919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13" name="Text Placeholder 3"/>
          <p:cNvSpPr>
            <a:spLocks noGrp="1"/>
          </p:cNvSpPr>
          <p:nvPr>
            <p:ph idx="1"/>
          </p:nvPr>
        </p:nvSpPr>
        <p:spPr bwMode="gray">
          <a:xfrm>
            <a:off x="540675" y="1494000"/>
            <a:ext cx="9720000" cy="4986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540000" y="744817"/>
            <a:ext cx="9720000" cy="4320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60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 bwMode="gray">
          <a:xfrm>
            <a:off x="540000" y="1692000"/>
            <a:ext cx="4680000" cy="47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1"/>
          </p:nvPr>
        </p:nvSpPr>
        <p:spPr bwMode="gray">
          <a:xfrm>
            <a:off x="5580000" y="1692000"/>
            <a:ext cx="4680000" cy="47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0675" y="1191919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noProof="0"/>
              <a:t>Message – sentence case – </a:t>
            </a:r>
            <a:r>
              <a:rPr lang="en-GB" noProof="0" err="1"/>
              <a:t>12pt</a:t>
            </a:r>
            <a:endParaRPr lang="en-GB" noProof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540000" y="738879"/>
            <a:ext cx="9720000" cy="432000"/>
          </a:xfrm>
          <a:prstGeom prst="rect">
            <a:avLst/>
          </a:prstGeom>
        </p:spPr>
        <p:txBody>
          <a:bodyPr lIns="0"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Capitalised – </a:t>
            </a:r>
            <a:r>
              <a:rPr lang="en-GB" noProof="0" err="1"/>
              <a:t>22pt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11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ssage+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 bwMode="gray">
          <a:xfrm>
            <a:off x="540000" y="1692000"/>
            <a:ext cx="468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7"/>
          </p:nvPr>
        </p:nvSpPr>
        <p:spPr bwMode="gray">
          <a:xfrm>
            <a:off x="5580000" y="1692000"/>
            <a:ext cx="468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8"/>
          </p:nvPr>
        </p:nvSpPr>
        <p:spPr bwMode="gray">
          <a:xfrm>
            <a:off x="540000" y="4374000"/>
            <a:ext cx="468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9"/>
          </p:nvPr>
        </p:nvSpPr>
        <p:spPr bwMode="gray">
          <a:xfrm>
            <a:off x="5580000" y="4374000"/>
            <a:ext cx="4680000" cy="208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0"/>
          </p:nvPr>
        </p:nvSpPr>
        <p:spPr bwMode="gray"/>
        <p:txBody>
          <a:bodyPr/>
          <a:lstStyle/>
          <a:p>
            <a:fld id="{4444B9D8-B3AF-4809-9CAB-061990560E4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540675" y="1191919"/>
            <a:ext cx="9720000" cy="279180"/>
          </a:xfrm>
          <a:prstGeom prst="rect">
            <a:avLst/>
          </a:prstGeom>
        </p:spPr>
        <p:txBody>
          <a:bodyPr lIns="18000" tIns="46800" rIns="18000" bIns="4680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>
              <a:buFontTx/>
              <a:buNone/>
            </a:pPr>
            <a:endParaRPr lang="en-GB" noProof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/>
          <a:lstStyle>
            <a:lvl1pPr>
              <a:defRPr sz="1700">
                <a:solidFill>
                  <a:schemeClr val="bg2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60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2055A5-D89F-483F-AA70-897DDD5E4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35532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92" imgH="591" progId="TCLayout.ActiveDocument.1">
                  <p:embed/>
                </p:oleObj>
              </mc:Choice>
              <mc:Fallback>
                <p:oleObj name="think-cell Slide" r:id="rId19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2055A5-D89F-483F-AA70-897DDD5E4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3"/>
          <p:cNvSpPr/>
          <p:nvPr userDrawn="1"/>
        </p:nvSpPr>
        <p:spPr>
          <a:xfrm>
            <a:off x="5230552" y="0"/>
            <a:ext cx="5570799" cy="311150"/>
          </a:xfrm>
          <a:custGeom>
            <a:avLst/>
            <a:gdLst>
              <a:gd name="connsiteX0" fmla="*/ 2562064 w 5570799"/>
              <a:gd name="connsiteY0" fmla="*/ 0 h 311150"/>
              <a:gd name="connsiteX1" fmla="*/ 5570799 w 5570799"/>
              <a:gd name="connsiteY1" fmla="*/ 0 h 311150"/>
              <a:gd name="connsiteX2" fmla="*/ 5570799 w 5570799"/>
              <a:gd name="connsiteY2" fmla="*/ 311150 h 311150"/>
              <a:gd name="connsiteX3" fmla="*/ 0 w 5570799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799" h="311150">
                <a:moveTo>
                  <a:pt x="2562064" y="0"/>
                </a:moveTo>
                <a:lnTo>
                  <a:pt x="5570799" y="0"/>
                </a:lnTo>
                <a:lnTo>
                  <a:pt x="5570799" y="311150"/>
                </a:lnTo>
                <a:lnTo>
                  <a:pt x="0" y="311150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61000"/>
                </a:schemeClr>
              </a:gs>
              <a:gs pos="100000">
                <a:schemeClr val="bg2">
                  <a:alpha val="91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-675" y="0"/>
            <a:ext cx="10801350" cy="311150"/>
          </a:xfrm>
          <a:prstGeom prst="rect">
            <a:avLst/>
          </a:prstGeom>
          <a:gradFill flip="none" rotWithShape="1">
            <a:gsLst>
              <a:gs pos="2000">
                <a:schemeClr val="accent1">
                  <a:alpha val="61000"/>
                </a:schemeClr>
              </a:gs>
              <a:gs pos="100000">
                <a:schemeClr val="bg2">
                  <a:alpha val="91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0000" y="1494000"/>
            <a:ext cx="9720000" cy="4968000"/>
          </a:xfrm>
          <a:prstGeom prst="rect">
            <a:avLst/>
          </a:prstGeom>
        </p:spPr>
        <p:txBody>
          <a:bodyPr vert="horz" lIns="18000" tIns="0" rIns="18000" bIns="4680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21453" y="68487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44B9D8-B3AF-4809-9CAB-061990560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40000" y="6748645"/>
            <a:ext cx="9720000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5"/>
          <p:cNvSpPr txBox="1">
            <a:spLocks noChangeArrowheads="1"/>
          </p:cNvSpPr>
          <p:nvPr userDrawn="1"/>
        </p:nvSpPr>
        <p:spPr bwMode="gray">
          <a:xfrm>
            <a:off x="8769982" y="83799"/>
            <a:ext cx="187070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STRICTLY PRIVATE &amp; CONFIDENTIAL</a:t>
            </a:r>
            <a:endParaRPr kumimoji="0" lang="en-GB" sz="18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762395"/>
            <a:ext cx="427618" cy="387706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 userDrawn="1"/>
        </p:nvSpPr>
        <p:spPr bwMode="gray">
          <a:xfrm>
            <a:off x="540000" y="732941"/>
            <a:ext cx="9720000" cy="432000"/>
          </a:xfrm>
          <a:prstGeom prst="rect">
            <a:avLst/>
          </a:prstGeom>
        </p:spPr>
        <p:txBody>
          <a:bodyPr/>
          <a:lstStyle>
            <a:lvl1pPr algn="l" defTabSz="1152144" rtl="0" eaLnBrk="1" latinLnBrk="0" hangingPunct="1">
              <a:spcBef>
                <a:spcPct val="0"/>
              </a:spcBef>
              <a:buNone/>
              <a:tabLst>
                <a:tab pos="538163" algn="l"/>
              </a:tabLst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3" r:id="rId2"/>
    <p:sldLayoutId id="2147483710" r:id="rId3"/>
    <p:sldLayoutId id="2147483711" r:id="rId4"/>
    <p:sldLayoutId id="2147483696" r:id="rId5"/>
    <p:sldLayoutId id="2147483697" r:id="rId6"/>
    <p:sldLayoutId id="2147483698" r:id="rId7"/>
    <p:sldLayoutId id="2147483699" r:id="rId8"/>
    <p:sldLayoutId id="2147483701" r:id="rId9"/>
    <p:sldLayoutId id="2147483703" r:id="rId10"/>
    <p:sldLayoutId id="2147483705" r:id="rId11"/>
    <p:sldLayoutId id="2147483718" r:id="rId12"/>
    <p:sldLayoutId id="2147483720" r:id="rId13"/>
    <p:sldLayoutId id="2147483721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1152144" rtl="0" eaLnBrk="1" latinLnBrk="0" hangingPunct="1">
        <a:spcBef>
          <a:spcPct val="0"/>
        </a:spcBef>
        <a:buNone/>
        <a:tabLst>
          <a:tab pos="538163" algn="l"/>
        </a:tabLst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152144" rtl="0" eaLnBrk="1" latinLnBrk="0" hangingPunct="1">
        <a:spcBef>
          <a:spcPts val="1200"/>
        </a:spcBef>
        <a:buClr>
          <a:schemeClr val="bg2"/>
        </a:buClr>
        <a:buFont typeface="Wingdings 2" panose="05020102010507070707" pitchFamily="18" charset="2"/>
        <a:buChar char="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1152144" rtl="0" eaLnBrk="1" latinLnBrk="0" hangingPunct="1"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1152144" rtl="0" eaLnBrk="1" latinLnBrk="0" hangingPunct="1">
        <a:spcBef>
          <a:spcPts val="300"/>
        </a:spcBef>
        <a:buClr>
          <a:schemeClr val="bg2"/>
        </a:buClr>
        <a:buSzPct val="100000"/>
        <a:buFont typeface="Wingdings 3" panose="05040102010807070707" pitchFamily="18" charset="2"/>
        <a:buChar char="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1152144" rtl="0" eaLnBrk="1" latinLnBrk="0" hangingPunct="1">
        <a:spcBef>
          <a:spcPts val="300"/>
        </a:spcBef>
        <a:buClr>
          <a:srgbClr val="264D8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1152144" rtl="0" eaLnBrk="1" latinLnBrk="0" hangingPunct="1">
        <a:spcBef>
          <a:spcPts val="100"/>
        </a:spcBef>
        <a:buClr>
          <a:srgbClr val="264D82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04853"/>
            <a:ext cx="10801350" cy="1632247"/>
          </a:xfrm>
          <a:prstGeom prst="rect">
            <a:avLst/>
          </a:prstGeom>
          <a:gradFill>
            <a:gsLst>
              <a:gs pos="2000">
                <a:srgbClr val="95AEC4">
                  <a:alpha val="64000"/>
                </a:srgbClr>
              </a:gs>
              <a:gs pos="100000">
                <a:srgbClr val="11314A"/>
              </a:gs>
            </a:gsLst>
            <a:lin ang="10800000" scaled="1"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482" y="3354093"/>
            <a:ext cx="8529459" cy="566884"/>
          </a:xfrm>
        </p:spPr>
        <p:txBody>
          <a:bodyPr vert="horz" lIns="28800" tIns="46800" rIns="0" bIns="46800" rtlCol="0" anchor="b" anchorCtr="0">
            <a:noAutofit/>
          </a:bodyPr>
          <a:lstStyle/>
          <a:p>
            <a:r>
              <a:rPr lang="en-GB"/>
              <a:t>Dizlin Pharmaceuticals</a:t>
            </a:r>
            <a:endParaRPr lang="en-GB" ker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0" i="1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6" y="6337202"/>
            <a:ext cx="835833" cy="757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6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B45F3A4-E67D-4A16-89E7-92AD945D73BB}"/>
              </a:ext>
            </a:extLst>
          </p:cNvPr>
          <p:cNvSpPr>
            <a:spLocks/>
          </p:cNvSpPr>
          <p:nvPr/>
        </p:nvSpPr>
        <p:spPr>
          <a:xfrm flipH="1">
            <a:off x="1342528" y="1358118"/>
            <a:ext cx="8912132" cy="5181600"/>
          </a:xfrm>
          <a:custGeom>
            <a:avLst/>
            <a:gdLst>
              <a:gd name="connsiteX0" fmla="*/ 8096111 w 8811641"/>
              <a:gd name="connsiteY0" fmla="*/ 0 h 4546740"/>
              <a:gd name="connsiteX1" fmla="*/ 0 w 8811641"/>
              <a:gd name="connsiteY1" fmla="*/ 0 h 4546740"/>
              <a:gd name="connsiteX2" fmla="*/ 0 w 8811641"/>
              <a:gd name="connsiteY2" fmla="*/ 4546740 h 4546740"/>
              <a:gd name="connsiteX3" fmla="*/ 8096111 w 8811641"/>
              <a:gd name="connsiteY3" fmla="*/ 4546740 h 4546740"/>
              <a:gd name="connsiteX4" fmla="*/ 8811641 w 8811641"/>
              <a:gd name="connsiteY4" fmla="*/ 3039981 h 4546740"/>
              <a:gd name="connsiteX5" fmla="*/ 8695957 w 8811641"/>
              <a:gd name="connsiteY5" fmla="*/ 2977812 h 4546740"/>
              <a:gd name="connsiteX6" fmla="*/ 8317662 w 8811641"/>
              <a:gd name="connsiteY6" fmla="*/ 2273370 h 4546740"/>
              <a:gd name="connsiteX7" fmla="*/ 8695957 w 8811641"/>
              <a:gd name="connsiteY7" fmla="*/ 1568928 h 4546740"/>
              <a:gd name="connsiteX8" fmla="*/ 8811641 w 8811641"/>
              <a:gd name="connsiteY8" fmla="*/ 1506759 h 4546740"/>
              <a:gd name="connsiteX0" fmla="*/ 8096111 w 8811641"/>
              <a:gd name="connsiteY0" fmla="*/ 0 h 4546740"/>
              <a:gd name="connsiteX1" fmla="*/ 0 w 8811641"/>
              <a:gd name="connsiteY1" fmla="*/ 0 h 4546740"/>
              <a:gd name="connsiteX2" fmla="*/ 0 w 8811641"/>
              <a:gd name="connsiteY2" fmla="*/ 4546740 h 4546740"/>
              <a:gd name="connsiteX3" fmla="*/ 8096111 w 8811641"/>
              <a:gd name="connsiteY3" fmla="*/ 4546740 h 4546740"/>
              <a:gd name="connsiteX4" fmla="*/ 8811641 w 8811641"/>
              <a:gd name="connsiteY4" fmla="*/ 3039981 h 4546740"/>
              <a:gd name="connsiteX5" fmla="*/ 8695957 w 8811641"/>
              <a:gd name="connsiteY5" fmla="*/ 2977812 h 4546740"/>
              <a:gd name="connsiteX6" fmla="*/ 8317662 w 8811641"/>
              <a:gd name="connsiteY6" fmla="*/ 2273370 h 4546740"/>
              <a:gd name="connsiteX7" fmla="*/ 8737397 w 8811641"/>
              <a:gd name="connsiteY7" fmla="*/ 1609046 h 4546740"/>
              <a:gd name="connsiteX8" fmla="*/ 8811641 w 8811641"/>
              <a:gd name="connsiteY8" fmla="*/ 1506759 h 4546740"/>
              <a:gd name="connsiteX9" fmla="*/ 8096111 w 8811641"/>
              <a:gd name="connsiteY9" fmla="*/ 0 h 4546740"/>
              <a:gd name="connsiteX0" fmla="*/ 8096111 w 8832361"/>
              <a:gd name="connsiteY0" fmla="*/ 0 h 4546740"/>
              <a:gd name="connsiteX1" fmla="*/ 0 w 8832361"/>
              <a:gd name="connsiteY1" fmla="*/ 0 h 4546740"/>
              <a:gd name="connsiteX2" fmla="*/ 0 w 8832361"/>
              <a:gd name="connsiteY2" fmla="*/ 4546740 h 4546740"/>
              <a:gd name="connsiteX3" fmla="*/ 8096111 w 8832361"/>
              <a:gd name="connsiteY3" fmla="*/ 4546740 h 4546740"/>
              <a:gd name="connsiteX4" fmla="*/ 8811641 w 8832361"/>
              <a:gd name="connsiteY4" fmla="*/ 3039981 h 4546740"/>
              <a:gd name="connsiteX5" fmla="*/ 8695957 w 8832361"/>
              <a:gd name="connsiteY5" fmla="*/ 2977812 h 4546740"/>
              <a:gd name="connsiteX6" fmla="*/ 8317662 w 8832361"/>
              <a:gd name="connsiteY6" fmla="*/ 2273370 h 4546740"/>
              <a:gd name="connsiteX7" fmla="*/ 8737397 w 8832361"/>
              <a:gd name="connsiteY7" fmla="*/ 1609046 h 4546740"/>
              <a:gd name="connsiteX8" fmla="*/ 8832361 w 8832361"/>
              <a:gd name="connsiteY8" fmla="*/ 1537962 h 4546740"/>
              <a:gd name="connsiteX9" fmla="*/ 8096111 w 8832361"/>
              <a:gd name="connsiteY9" fmla="*/ 0 h 4546740"/>
              <a:gd name="connsiteX0" fmla="*/ 8096111 w 8858261"/>
              <a:gd name="connsiteY0" fmla="*/ 0 h 4546740"/>
              <a:gd name="connsiteX1" fmla="*/ 0 w 8858261"/>
              <a:gd name="connsiteY1" fmla="*/ 0 h 4546740"/>
              <a:gd name="connsiteX2" fmla="*/ 0 w 8858261"/>
              <a:gd name="connsiteY2" fmla="*/ 4546740 h 4546740"/>
              <a:gd name="connsiteX3" fmla="*/ 8096111 w 8858261"/>
              <a:gd name="connsiteY3" fmla="*/ 4546740 h 4546740"/>
              <a:gd name="connsiteX4" fmla="*/ 8811641 w 8858261"/>
              <a:gd name="connsiteY4" fmla="*/ 3039981 h 4546740"/>
              <a:gd name="connsiteX5" fmla="*/ 8695957 w 8858261"/>
              <a:gd name="connsiteY5" fmla="*/ 2977812 h 4546740"/>
              <a:gd name="connsiteX6" fmla="*/ 8317662 w 8858261"/>
              <a:gd name="connsiteY6" fmla="*/ 2273370 h 4546740"/>
              <a:gd name="connsiteX7" fmla="*/ 8737397 w 8858261"/>
              <a:gd name="connsiteY7" fmla="*/ 1609046 h 4546740"/>
              <a:gd name="connsiteX8" fmla="*/ 8858261 w 8858261"/>
              <a:gd name="connsiteY8" fmla="*/ 1555792 h 4546740"/>
              <a:gd name="connsiteX9" fmla="*/ 8096111 w 8858261"/>
              <a:gd name="connsiteY9" fmla="*/ 0 h 4546740"/>
              <a:gd name="connsiteX0" fmla="*/ 8096111 w 8958873"/>
              <a:gd name="connsiteY0" fmla="*/ 0 h 4546740"/>
              <a:gd name="connsiteX1" fmla="*/ 0 w 8958873"/>
              <a:gd name="connsiteY1" fmla="*/ 0 h 4546740"/>
              <a:gd name="connsiteX2" fmla="*/ 0 w 8958873"/>
              <a:gd name="connsiteY2" fmla="*/ 4546740 h 4546740"/>
              <a:gd name="connsiteX3" fmla="*/ 8096111 w 8958873"/>
              <a:gd name="connsiteY3" fmla="*/ 4546740 h 4546740"/>
              <a:gd name="connsiteX4" fmla="*/ 8958873 w 8958873"/>
              <a:gd name="connsiteY4" fmla="*/ 2735082 h 4546740"/>
              <a:gd name="connsiteX5" fmla="*/ 8695957 w 8958873"/>
              <a:gd name="connsiteY5" fmla="*/ 2977812 h 4546740"/>
              <a:gd name="connsiteX6" fmla="*/ 8317662 w 8958873"/>
              <a:gd name="connsiteY6" fmla="*/ 2273370 h 4546740"/>
              <a:gd name="connsiteX7" fmla="*/ 8737397 w 8958873"/>
              <a:gd name="connsiteY7" fmla="*/ 1609046 h 4546740"/>
              <a:gd name="connsiteX8" fmla="*/ 8858261 w 8958873"/>
              <a:gd name="connsiteY8" fmla="*/ 1555792 h 4546740"/>
              <a:gd name="connsiteX9" fmla="*/ 8096111 w 8958873"/>
              <a:gd name="connsiteY9" fmla="*/ 0 h 4546740"/>
              <a:gd name="connsiteX0" fmla="*/ 8096111 w 8968685"/>
              <a:gd name="connsiteY0" fmla="*/ 0 h 4546740"/>
              <a:gd name="connsiteX1" fmla="*/ 0 w 8968685"/>
              <a:gd name="connsiteY1" fmla="*/ 0 h 4546740"/>
              <a:gd name="connsiteX2" fmla="*/ 0 w 8968685"/>
              <a:gd name="connsiteY2" fmla="*/ 4546740 h 4546740"/>
              <a:gd name="connsiteX3" fmla="*/ 8096111 w 8968685"/>
              <a:gd name="connsiteY3" fmla="*/ 4546740 h 4546740"/>
              <a:gd name="connsiteX4" fmla="*/ 8958873 w 8968685"/>
              <a:gd name="connsiteY4" fmla="*/ 2735082 h 4546740"/>
              <a:gd name="connsiteX5" fmla="*/ 8695957 w 8968685"/>
              <a:gd name="connsiteY5" fmla="*/ 2977812 h 4546740"/>
              <a:gd name="connsiteX6" fmla="*/ 8317662 w 8968685"/>
              <a:gd name="connsiteY6" fmla="*/ 2273370 h 4546740"/>
              <a:gd name="connsiteX7" fmla="*/ 8737397 w 8968685"/>
              <a:gd name="connsiteY7" fmla="*/ 1609046 h 4546740"/>
              <a:gd name="connsiteX8" fmla="*/ 8968685 w 8968685"/>
              <a:gd name="connsiteY8" fmla="*/ 1796502 h 4546740"/>
              <a:gd name="connsiteX9" fmla="*/ 8096111 w 8968685"/>
              <a:gd name="connsiteY9" fmla="*/ 0 h 4546740"/>
              <a:gd name="connsiteX0" fmla="*/ 8096111 w 8968685"/>
              <a:gd name="connsiteY0" fmla="*/ 0 h 4546740"/>
              <a:gd name="connsiteX1" fmla="*/ 0 w 8968685"/>
              <a:gd name="connsiteY1" fmla="*/ 0 h 4546740"/>
              <a:gd name="connsiteX2" fmla="*/ 0 w 8968685"/>
              <a:gd name="connsiteY2" fmla="*/ 4546740 h 4546740"/>
              <a:gd name="connsiteX3" fmla="*/ 8096111 w 8968685"/>
              <a:gd name="connsiteY3" fmla="*/ 4546740 h 4546740"/>
              <a:gd name="connsiteX4" fmla="*/ 8958873 w 8968685"/>
              <a:gd name="connsiteY4" fmla="*/ 2735082 h 4546740"/>
              <a:gd name="connsiteX5" fmla="*/ 8695957 w 8968685"/>
              <a:gd name="connsiteY5" fmla="*/ 2977812 h 4546740"/>
              <a:gd name="connsiteX6" fmla="*/ 8317662 w 8968685"/>
              <a:gd name="connsiteY6" fmla="*/ 2273370 h 4546740"/>
              <a:gd name="connsiteX7" fmla="*/ 8823282 w 8968685"/>
              <a:gd name="connsiteY7" fmla="*/ 1753472 h 4546740"/>
              <a:gd name="connsiteX8" fmla="*/ 8968685 w 8968685"/>
              <a:gd name="connsiteY8" fmla="*/ 1796502 h 4546740"/>
              <a:gd name="connsiteX9" fmla="*/ 8096111 w 8968685"/>
              <a:gd name="connsiteY9" fmla="*/ 0 h 4546740"/>
              <a:gd name="connsiteX0" fmla="*/ 8096111 w 8968685"/>
              <a:gd name="connsiteY0" fmla="*/ 0 h 4546740"/>
              <a:gd name="connsiteX1" fmla="*/ 0 w 8968685"/>
              <a:gd name="connsiteY1" fmla="*/ 0 h 4546740"/>
              <a:gd name="connsiteX2" fmla="*/ 0 w 8968685"/>
              <a:gd name="connsiteY2" fmla="*/ 4546740 h 4546740"/>
              <a:gd name="connsiteX3" fmla="*/ 8096111 w 8968685"/>
              <a:gd name="connsiteY3" fmla="*/ 4546740 h 4546740"/>
              <a:gd name="connsiteX4" fmla="*/ 8958873 w 8968685"/>
              <a:gd name="connsiteY4" fmla="*/ 2735082 h 4546740"/>
              <a:gd name="connsiteX5" fmla="*/ 8732765 w 8968685"/>
              <a:gd name="connsiteY5" fmla="*/ 2721055 h 4546740"/>
              <a:gd name="connsiteX6" fmla="*/ 8317662 w 8968685"/>
              <a:gd name="connsiteY6" fmla="*/ 2273370 h 4546740"/>
              <a:gd name="connsiteX7" fmla="*/ 8823282 w 8968685"/>
              <a:gd name="connsiteY7" fmla="*/ 1753472 h 4546740"/>
              <a:gd name="connsiteX8" fmla="*/ 8968685 w 8968685"/>
              <a:gd name="connsiteY8" fmla="*/ 1796502 h 4546740"/>
              <a:gd name="connsiteX9" fmla="*/ 8096111 w 8968685"/>
              <a:gd name="connsiteY9" fmla="*/ 0 h 45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8685" h="4546740">
                <a:moveTo>
                  <a:pt x="8096111" y="0"/>
                </a:moveTo>
                <a:lnTo>
                  <a:pt x="0" y="0"/>
                </a:lnTo>
                <a:lnTo>
                  <a:pt x="0" y="4546740"/>
                </a:lnTo>
                <a:lnTo>
                  <a:pt x="8096111" y="4546740"/>
                </a:lnTo>
                <a:lnTo>
                  <a:pt x="8958873" y="2735082"/>
                </a:lnTo>
                <a:lnTo>
                  <a:pt x="8732765" y="2721055"/>
                </a:lnTo>
                <a:cubicBezTo>
                  <a:pt x="8504529" y="2568389"/>
                  <a:pt x="8317662" y="2566608"/>
                  <a:pt x="8317662" y="2273370"/>
                </a:cubicBezTo>
                <a:cubicBezTo>
                  <a:pt x="8317662" y="1980132"/>
                  <a:pt x="8595046" y="1906139"/>
                  <a:pt x="8823282" y="1753472"/>
                </a:cubicBezTo>
                <a:lnTo>
                  <a:pt x="8968685" y="1796502"/>
                </a:lnTo>
                <a:lnTo>
                  <a:pt x="8096111" y="0"/>
                </a:lnTo>
                <a:close/>
              </a:path>
            </a:pathLst>
          </a:custGeom>
          <a:solidFill>
            <a:srgbClr val="EBF4F9"/>
          </a:solidFill>
          <a:ln w="1905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txBody>
          <a:bodyPr wrap="square" lIns="72000" tIns="36000" rIns="72000" bIns="36000" rtlCol="0" anchor="ctr" anchorCtr="0">
            <a:noAutofit/>
          </a:bodyPr>
          <a:lstStyle>
            <a:defPPr>
              <a:defRPr lang="en-US"/>
            </a:defPPr>
            <a:lvl1pPr marL="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3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7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10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14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17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21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24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28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1" u="none" strike="noStrike" kern="0" cap="none" spc="-10" normalizeH="0" noProof="0" dirty="0">
              <a:ln>
                <a:noFill/>
              </a:ln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311662-DB3C-6D3E-C317-046D29D156C9}"/>
              </a:ext>
            </a:extLst>
          </p:cNvPr>
          <p:cNvSpPr/>
          <p:nvPr/>
        </p:nvSpPr>
        <p:spPr>
          <a:xfrm>
            <a:off x="501280" y="3142722"/>
            <a:ext cx="1573200" cy="157320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CFC27E1-1359-4D72-B53A-0C550F562B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CFC27E1-1359-4D72-B53A-0C550F562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4B3CB45B-1157-43F2-B4D9-7AB8C4FAC039}"/>
              </a:ext>
            </a:extLst>
          </p:cNvPr>
          <p:cNvSpPr txBox="1">
            <a:spLocks/>
          </p:cNvSpPr>
          <p:nvPr/>
        </p:nvSpPr>
        <p:spPr bwMode="gray">
          <a:xfrm>
            <a:off x="5399968" y="6848704"/>
            <a:ext cx="65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57603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7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10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14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17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21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24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28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4B9D8-B3AF-4809-9CAB-061990560E48}" type="slidenum">
              <a:rPr lang="en-GB" kern="0"/>
              <a:pPr/>
              <a:t>1</a:t>
            </a:fld>
            <a:endParaRPr lang="en-GB" kern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E9964F-633F-C2EB-3002-93E5AA3E52FA}"/>
              </a:ext>
            </a:extLst>
          </p:cNvPr>
          <p:cNvGrpSpPr/>
          <p:nvPr/>
        </p:nvGrpSpPr>
        <p:grpSpPr>
          <a:xfrm>
            <a:off x="552545" y="3197234"/>
            <a:ext cx="1440000" cy="1440000"/>
            <a:chOff x="485605" y="3035456"/>
            <a:chExt cx="1414242" cy="141423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96AB922-D6D9-432B-814E-A8BE6DFD5B9D}"/>
                </a:ext>
              </a:extLst>
            </p:cNvPr>
            <p:cNvSpPr/>
            <p:nvPr/>
          </p:nvSpPr>
          <p:spPr>
            <a:xfrm>
              <a:off x="485605" y="3035456"/>
              <a:ext cx="1414242" cy="14142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6C099E-98CC-4A79-9CA9-4858DC1B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82" y="3286723"/>
              <a:ext cx="965688" cy="875552"/>
            </a:xfrm>
            <a:prstGeom prst="rect">
              <a:avLst/>
            </a:prstGeom>
          </p:spPr>
        </p:pic>
      </p:grpSp>
      <p:sp>
        <p:nvSpPr>
          <p:cNvPr id="29" name="Freeform 71">
            <a:extLst>
              <a:ext uri="{FF2B5EF4-FFF2-40B4-BE49-F238E27FC236}">
                <a16:creationId xmlns:a16="http://schemas.microsoft.com/office/drawing/2014/main" id="{F582695B-602D-41EC-8D73-48CAECFB661F}"/>
              </a:ext>
            </a:extLst>
          </p:cNvPr>
          <p:cNvSpPr/>
          <p:nvPr/>
        </p:nvSpPr>
        <p:spPr bwMode="gray">
          <a:xfrm>
            <a:off x="2552481" y="2860867"/>
            <a:ext cx="7474268" cy="9936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wrap="square" lIns="396000" tIns="45720" rIns="288000" bIns="45720" rtlCol="0" anchor="ctr">
            <a:noAutofit/>
          </a:bodyPr>
          <a:lstStyle/>
          <a:p>
            <a:pPr marL="35560" lvl="0" defTabSz="9144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200" b="1" kern="0" dirty="0">
                <a:solidFill>
                  <a:srgbClr val="264D82"/>
                </a:solidFill>
              </a:rPr>
              <a:t>Infudopa SubC</a:t>
            </a:r>
            <a:r>
              <a:rPr lang="en-GB" sz="1200" b="1" kern="0" baseline="30000" dirty="0">
                <a:solidFill>
                  <a:srgbClr val="264D82"/>
                </a:solidFill>
              </a:rPr>
              <a:t>®</a:t>
            </a:r>
            <a:r>
              <a:rPr lang="en-GB" sz="1200" b="1" kern="0" dirty="0">
                <a:solidFill>
                  <a:srgbClr val="264D82"/>
                </a:solidFill>
              </a:rPr>
              <a:t> </a:t>
            </a:r>
            <a:r>
              <a:rPr lang="en-GB" sz="1200" kern="0" dirty="0">
                <a:solidFill>
                  <a:srgbClr val="264D82"/>
                </a:solidFill>
              </a:rPr>
              <a:t>solution addresses a large unmet medical need for Parkinson’s Disease (PD) patients with a </a:t>
            </a:r>
            <a:r>
              <a:rPr lang="en-GB" sz="1200" b="1" kern="0" dirty="0">
                <a:solidFill>
                  <a:srgbClr val="264D82"/>
                </a:solidFill>
              </a:rPr>
              <a:t>blockbuster commercial opportunity </a:t>
            </a:r>
            <a:r>
              <a:rPr lang="en-GB" sz="1200" kern="0" dirty="0">
                <a:solidFill>
                  <a:srgbClr val="264D82"/>
                </a:solidFill>
              </a:rPr>
              <a:t>with USD +2 Billion per year in EU5 and USA</a:t>
            </a:r>
            <a:endParaRPr lang="en-US" sz="1200" u="none" strike="noStrike" kern="0" cap="none" spc="0" normalizeH="0" baseline="30000" noProof="0" dirty="0">
              <a:ln>
                <a:noFill/>
              </a:ln>
              <a:solidFill>
                <a:srgbClr val="264D8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Freeform 56">
            <a:extLst>
              <a:ext uri="{FF2B5EF4-FFF2-40B4-BE49-F238E27FC236}">
                <a16:creationId xmlns:a16="http://schemas.microsoft.com/office/drawing/2014/main" id="{146FB61E-24CF-453E-B6A7-4CC6FBA427D5}"/>
              </a:ext>
            </a:extLst>
          </p:cNvPr>
          <p:cNvSpPr/>
          <p:nvPr/>
        </p:nvSpPr>
        <p:spPr bwMode="gray">
          <a:xfrm>
            <a:off x="2552481" y="1646601"/>
            <a:ext cx="7474268" cy="9936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wrap="square" lIns="396000" rIns="288000" rtlCol="0" anchor="ctr">
            <a:noAutofit/>
          </a:bodyPr>
          <a:lstStyle/>
          <a:p>
            <a:pPr marL="36000" defTabSz="9144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200" kern="0" dirty="0">
                <a:solidFill>
                  <a:srgbClr val="264D82"/>
                </a:solidFill>
              </a:rPr>
              <a:t>Well-known active pharmaceutical ingredients and compelling results from a pharmacokinetic study </a:t>
            </a:r>
            <a:r>
              <a:rPr lang="en-GB" sz="1200" b="1" kern="0" dirty="0">
                <a:solidFill>
                  <a:srgbClr val="264D82"/>
                </a:solidFill>
              </a:rPr>
              <a:t>provide a unique opportunity for an accelerated and low risk regulatory pathway </a:t>
            </a:r>
            <a:r>
              <a:rPr lang="en-GB" sz="1200" kern="0" dirty="0">
                <a:solidFill>
                  <a:srgbClr val="264D82"/>
                </a:solidFill>
              </a:rPr>
              <a:t>for two products in the US and Europe</a:t>
            </a:r>
            <a:endParaRPr kumimoji="0" lang="en-US" sz="1200" u="none" strike="noStrike" kern="0" cap="none" spc="0" normalizeH="0" baseline="30000" noProof="0" dirty="0">
              <a:ln>
                <a:noFill/>
              </a:ln>
              <a:solidFill>
                <a:srgbClr val="264D8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C8EFDD-14FE-43CB-98EA-1871A389B5B4}"/>
              </a:ext>
            </a:extLst>
          </p:cNvPr>
          <p:cNvSpPr/>
          <p:nvPr/>
        </p:nvSpPr>
        <p:spPr>
          <a:xfrm>
            <a:off x="2240269" y="1836410"/>
            <a:ext cx="648000" cy="648000"/>
          </a:xfrm>
          <a:prstGeom prst="ellipse">
            <a:avLst/>
          </a:prstGeom>
          <a:solidFill>
            <a:srgbClr val="264D82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id="{EAD71441-A95C-4B4D-B6A6-6866A1ABB0CE}"/>
              </a:ext>
            </a:extLst>
          </p:cNvPr>
          <p:cNvSpPr/>
          <p:nvPr/>
        </p:nvSpPr>
        <p:spPr bwMode="gray">
          <a:xfrm>
            <a:off x="2552481" y="4075133"/>
            <a:ext cx="7474268" cy="9936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wrap="square" lIns="396000" tIns="45720" rIns="288000" bIns="45720" rtlCol="0" anchor="ctr">
            <a:noAutofit/>
          </a:bodyPr>
          <a:lstStyle/>
          <a:p>
            <a:pPr marL="35560" defTabSz="9144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200" b="1" kern="0" dirty="0">
                <a:solidFill>
                  <a:srgbClr val="264D82"/>
                </a:solidFill>
              </a:rPr>
              <a:t>Infudopa IntraV</a:t>
            </a:r>
            <a:r>
              <a:rPr lang="en-GB" sz="1200" b="1" kern="0" baseline="30000" dirty="0">
                <a:solidFill>
                  <a:srgbClr val="264D82"/>
                </a:solidFill>
              </a:rPr>
              <a:t>®</a:t>
            </a:r>
            <a:r>
              <a:rPr lang="en-GB" sz="1200" b="1" kern="0" dirty="0">
                <a:solidFill>
                  <a:srgbClr val="264D82"/>
                </a:solidFill>
              </a:rPr>
              <a:t>  </a:t>
            </a:r>
            <a:r>
              <a:rPr lang="en-GB" sz="1200" kern="0" dirty="0">
                <a:solidFill>
                  <a:srgbClr val="264D82"/>
                </a:solidFill>
              </a:rPr>
              <a:t>is the first and only product developed </a:t>
            </a:r>
            <a:r>
              <a:rPr lang="en-GB" sz="1200" b="1" kern="0" dirty="0">
                <a:solidFill>
                  <a:srgbClr val="264D82"/>
                </a:solidFill>
              </a:rPr>
              <a:t>for PD patients requiring general anaesthesia  </a:t>
            </a:r>
            <a:endParaRPr lang="en-US" sz="1200" b="1" u="none" strike="noStrike" kern="0" cap="none" spc="0" normalizeH="0" baseline="30000" noProof="0" dirty="0">
              <a:ln>
                <a:noFill/>
              </a:ln>
              <a:solidFill>
                <a:srgbClr val="264D82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8376E9-0541-46C8-84D0-AA90469A12B4}"/>
              </a:ext>
            </a:extLst>
          </p:cNvPr>
          <p:cNvSpPr/>
          <p:nvPr/>
        </p:nvSpPr>
        <p:spPr>
          <a:xfrm>
            <a:off x="2240269" y="3043647"/>
            <a:ext cx="648000" cy="6480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267D49-181F-4C63-9147-6F2FD4B2AED0}"/>
              </a:ext>
            </a:extLst>
          </p:cNvPr>
          <p:cNvSpPr/>
          <p:nvPr/>
        </p:nvSpPr>
        <p:spPr>
          <a:xfrm>
            <a:off x="2240269" y="4265531"/>
            <a:ext cx="648000" cy="6480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112735-1DD5-2529-5BBE-574A876E3AE7}"/>
              </a:ext>
            </a:extLst>
          </p:cNvPr>
          <p:cNvGrpSpPr/>
          <p:nvPr/>
        </p:nvGrpSpPr>
        <p:grpSpPr>
          <a:xfrm>
            <a:off x="2240269" y="5289399"/>
            <a:ext cx="7786480" cy="991825"/>
            <a:chOff x="2183997" y="4761860"/>
            <a:chExt cx="7786480" cy="991825"/>
          </a:xfrm>
        </p:grpSpPr>
        <p:sp>
          <p:nvSpPr>
            <p:cNvPr id="31" name="Freeform 73">
              <a:extLst>
                <a:ext uri="{FF2B5EF4-FFF2-40B4-BE49-F238E27FC236}">
                  <a16:creationId xmlns:a16="http://schemas.microsoft.com/office/drawing/2014/main" id="{4A76CB41-2B7A-45FD-A654-6201B49D4B44}"/>
                </a:ext>
              </a:extLst>
            </p:cNvPr>
            <p:cNvSpPr/>
            <p:nvPr/>
          </p:nvSpPr>
          <p:spPr bwMode="gray">
            <a:xfrm>
              <a:off x="2496209" y="4761860"/>
              <a:ext cx="7474268" cy="99182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396000" rIns="288000" rtlCol="0" anchor="ctr">
              <a:noAutofit/>
            </a:bodyPr>
            <a:lstStyle/>
            <a:p>
              <a:pPr marL="36000" lvl="0" defTabSz="9144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GB" sz="1200" b="1" kern="0" dirty="0">
                  <a:solidFill>
                    <a:srgbClr val="264D82"/>
                  </a:solidFill>
                </a:rPr>
                <a:t>A strong IP position </a:t>
              </a:r>
              <a:r>
                <a:rPr lang="en-GB" sz="1200" kern="0" dirty="0">
                  <a:solidFill>
                    <a:srgbClr val="264D82"/>
                  </a:solidFill>
                </a:rPr>
                <a:t>supported by a Freedom to Operate analysis</a:t>
              </a:r>
              <a:endParaRPr kumimoji="0" lang="en-US" sz="1200" u="none" strike="noStrike" kern="0" cap="none" spc="0" normalizeH="0" baseline="30000" noProof="0" dirty="0">
                <a:ln>
                  <a:noFill/>
                </a:ln>
                <a:solidFill>
                  <a:srgbClr val="264D82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5E315D-AC78-4914-9C97-9EDB2C6D47CE}"/>
                </a:ext>
              </a:extLst>
            </p:cNvPr>
            <p:cNvSpPr/>
            <p:nvPr/>
          </p:nvSpPr>
          <p:spPr>
            <a:xfrm>
              <a:off x="2183997" y="4944640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chemeClr val="bg1"/>
                  </a:solidFill>
                  <a:latin typeface="Arial"/>
                </a:rPr>
                <a:t>4</a:t>
              </a:r>
              <a:endPara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17E57B48-8C86-792D-3CB3-0CF72EA0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Uniquely positioned to transform the advanced Parkinson’s Disease treatment paradigm</a:t>
            </a:r>
          </a:p>
        </p:txBody>
      </p:sp>
      <p:sp>
        <p:nvSpPr>
          <p:cNvPr id="5" name="_Page_Number">
            <a:extLst>
              <a:ext uri="{FF2B5EF4-FFF2-40B4-BE49-F238E27FC236}">
                <a16:creationId xmlns:a16="http://schemas.microsoft.com/office/drawing/2014/main" id="{B2476EA5-8433-E7D3-8A47-3D37696058A2}"/>
              </a:ext>
            </a:extLst>
          </p:cNvPr>
          <p:cNvSpPr txBox="1"/>
          <p:nvPr/>
        </p:nvSpPr>
        <p:spPr>
          <a:xfrm>
            <a:off x="5399967" y="6848704"/>
            <a:ext cx="65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60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F1FE65-A604-1CA2-AB63-9C063AC1DE24}"/>
              </a:ext>
            </a:extLst>
          </p:cNvPr>
          <p:cNvSpPr/>
          <p:nvPr/>
        </p:nvSpPr>
        <p:spPr>
          <a:xfrm>
            <a:off x="430627" y="1980614"/>
            <a:ext cx="4725985" cy="468333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AFFAF-BBDA-A614-7551-38B5D6C47A2B}"/>
              </a:ext>
            </a:extLst>
          </p:cNvPr>
          <p:cNvSpPr/>
          <p:nvPr/>
        </p:nvSpPr>
        <p:spPr>
          <a:xfrm>
            <a:off x="5621407" y="1973580"/>
            <a:ext cx="2212502" cy="4683174"/>
          </a:xfrm>
          <a:prstGeom prst="rect">
            <a:avLst/>
          </a:prstGeom>
          <a:noFill/>
          <a:ln w="12700">
            <a:solidFill>
              <a:srgbClr val="4D83DD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2DB8B2C-3425-74DC-5BA9-4ED2D649BC05}"/>
              </a:ext>
            </a:extLst>
          </p:cNvPr>
          <p:cNvSpPr/>
          <p:nvPr/>
        </p:nvSpPr>
        <p:spPr>
          <a:xfrm rot="5400000">
            <a:off x="4341116" y="3947775"/>
            <a:ext cx="2153412" cy="329659"/>
          </a:xfrm>
          <a:prstGeom prst="triangle">
            <a:avLst/>
          </a:prstGeom>
          <a:solidFill>
            <a:schemeClr val="bg2"/>
          </a:soli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4CB45-74E3-BBF7-DBFD-736ECA20067A}"/>
              </a:ext>
            </a:extLst>
          </p:cNvPr>
          <p:cNvSpPr txBox="1"/>
          <p:nvPr/>
        </p:nvSpPr>
        <p:spPr>
          <a:xfrm>
            <a:off x="567394" y="2093776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Clinical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45BF7-82CC-9FE0-3DFE-6FC883B73587}"/>
              </a:ext>
            </a:extLst>
          </p:cNvPr>
          <p:cNvSpPr txBox="1"/>
          <p:nvPr/>
        </p:nvSpPr>
        <p:spPr>
          <a:xfrm>
            <a:off x="2889382" y="2102014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Pump System SubC</a:t>
            </a:r>
            <a:r>
              <a:rPr lang="en-GB" sz="1000" b="1" baseline="3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A29E7-14E1-E0C6-CC5B-600E9F302A24}"/>
              </a:ext>
            </a:extLst>
          </p:cNvPr>
          <p:cNvSpPr txBox="1"/>
          <p:nvPr/>
        </p:nvSpPr>
        <p:spPr>
          <a:xfrm>
            <a:off x="5726645" y="2106838"/>
            <a:ext cx="2052000" cy="246221"/>
          </a:xfrm>
          <a:prstGeom prst="rect">
            <a:avLst/>
          </a:prstGeom>
          <a:solidFill>
            <a:srgbClr val="4D8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Clinical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90653-A069-440C-3C79-7E31A263670D}"/>
              </a:ext>
            </a:extLst>
          </p:cNvPr>
          <p:cNvSpPr txBox="1"/>
          <p:nvPr/>
        </p:nvSpPr>
        <p:spPr>
          <a:xfrm>
            <a:off x="567394" y="2400100"/>
            <a:ext cx="2160000" cy="111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S</a:t>
            </a:r>
            <a:r>
              <a:rPr lang="en-US" sz="1000" b="0" i="0" dirty="0">
                <a:effectLst/>
              </a:rPr>
              <a:t>tudy vs </a:t>
            </a:r>
            <a:r>
              <a:rPr lang="en-US" sz="1000" b="0" i="0" dirty="0" err="1">
                <a:effectLst/>
              </a:rPr>
              <a:t>Duodopa</a:t>
            </a:r>
            <a:r>
              <a:rPr lang="en-US" sz="1000" b="0" i="0" dirty="0">
                <a:effectLst/>
              </a:rPr>
              <a:t> (PK) published</a:t>
            </a:r>
            <a:r>
              <a:rPr lang="en-US" sz="1000" dirty="0"/>
              <a:t> 2022.</a:t>
            </a:r>
            <a:r>
              <a:rPr lang="en-US" sz="1000" b="0" i="0" dirty="0">
                <a:effectLst/>
              </a:rPr>
              <a:t> 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Study vs. </a:t>
            </a:r>
            <a:r>
              <a:rPr lang="en-US" sz="1000" dirty="0" err="1"/>
              <a:t>Duodopa</a:t>
            </a:r>
            <a:r>
              <a:rPr lang="en-US" sz="1000" dirty="0"/>
              <a:t> (Efficacy) published 2024</a:t>
            </a:r>
            <a:br>
              <a:rPr lang="en-US" sz="1000" dirty="0"/>
            </a:br>
            <a:endParaRPr lang="en-GB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0102F9-2552-9EAB-02E5-71AE40A68DB7}"/>
              </a:ext>
            </a:extLst>
          </p:cNvPr>
          <p:cNvSpPr txBox="1"/>
          <p:nvPr/>
        </p:nvSpPr>
        <p:spPr>
          <a:xfrm>
            <a:off x="2880238" y="2408338"/>
            <a:ext cx="2160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Usability study finalized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Verification &amp; validation program finalized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Technical file in progress; pump</a:t>
            </a: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FABF2-74E5-9F58-9F3B-8E50F070EBB7}"/>
              </a:ext>
            </a:extLst>
          </p:cNvPr>
          <p:cNvSpPr txBox="1"/>
          <p:nvPr/>
        </p:nvSpPr>
        <p:spPr>
          <a:xfrm>
            <a:off x="2889382" y="3640332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Patent (IP)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597A7-74AD-20DA-BE67-2A0BC7E4B805}"/>
              </a:ext>
            </a:extLst>
          </p:cNvPr>
          <p:cNvSpPr txBox="1"/>
          <p:nvPr/>
        </p:nvSpPr>
        <p:spPr>
          <a:xfrm>
            <a:off x="567394" y="3924702"/>
            <a:ext cx="2160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Non-clinical program finalized for </a:t>
            </a:r>
            <a:r>
              <a:rPr lang="en-US" sz="1000" b="0" i="0" dirty="0" err="1">
                <a:effectLst/>
              </a:rPr>
              <a:t>SubC</a:t>
            </a:r>
            <a:r>
              <a:rPr lang="en-US" sz="1000" b="0" i="0" baseline="30000" dirty="0">
                <a:effectLst/>
              </a:rPr>
              <a:t>®</a:t>
            </a:r>
            <a:r>
              <a:rPr lang="en-US" sz="1000" b="0" i="0" dirty="0">
                <a:effectLst/>
              </a:rPr>
              <a:t> (3 months </a:t>
            </a:r>
            <a:r>
              <a:rPr lang="en-US" sz="1000" dirty="0"/>
              <a:t>l</a:t>
            </a:r>
            <a:r>
              <a:rPr lang="en-US" sz="1000" b="0" i="0" dirty="0">
                <a:effectLst/>
              </a:rPr>
              <a:t>ocal tolerability study in minipigs).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 err="1">
                <a:effectLst/>
              </a:rPr>
              <a:t>Dizlin</a:t>
            </a:r>
            <a:r>
              <a:rPr lang="en-US" sz="1000" b="0" i="0" dirty="0">
                <a:effectLst/>
              </a:rPr>
              <a:t> pump system was used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C166B-FF94-C9DE-EBCD-2421D22A9C30}"/>
              </a:ext>
            </a:extLst>
          </p:cNvPr>
          <p:cNvSpPr txBox="1"/>
          <p:nvPr/>
        </p:nvSpPr>
        <p:spPr>
          <a:xfrm>
            <a:off x="2880238" y="3932940"/>
            <a:ext cx="2160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Patent protection in key markets (USA, EU and Japan) until 2038 / 2039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Additional markets pending</a:t>
            </a:r>
            <a:endParaRPr lang="en-GB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F9102-1D12-168F-574C-B35D052A6E53}"/>
              </a:ext>
            </a:extLst>
          </p:cNvPr>
          <p:cNvSpPr txBox="1"/>
          <p:nvPr/>
        </p:nvSpPr>
        <p:spPr>
          <a:xfrm>
            <a:off x="567394" y="3632094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Non-Clinical Data Program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1F7B7D-901D-596A-31F7-7646130729AF}"/>
              </a:ext>
            </a:extLst>
          </p:cNvPr>
          <p:cNvSpPr txBox="1"/>
          <p:nvPr/>
        </p:nvSpPr>
        <p:spPr>
          <a:xfrm>
            <a:off x="2882348" y="5165790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Infudopa IntraV</a:t>
            </a:r>
            <a:r>
              <a:rPr lang="en-GB" sz="1000" b="1" baseline="3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EC20E-56D3-802C-0E4A-EF61AF9AC542}"/>
              </a:ext>
            </a:extLst>
          </p:cNvPr>
          <p:cNvSpPr txBox="1"/>
          <p:nvPr/>
        </p:nvSpPr>
        <p:spPr>
          <a:xfrm>
            <a:off x="560360" y="5463876"/>
            <a:ext cx="2160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Clear regulatory pathway for </a:t>
            </a:r>
            <a:r>
              <a:rPr lang="en-US" sz="1000" b="0" i="0" dirty="0" err="1">
                <a:effectLst/>
              </a:rPr>
              <a:t>SubC</a:t>
            </a:r>
            <a:r>
              <a:rPr lang="en-US" sz="1000" b="0" i="0" baseline="30000" dirty="0">
                <a:effectLst/>
              </a:rPr>
              <a:t>®</a:t>
            </a:r>
            <a:r>
              <a:rPr lang="en-US" sz="1000" b="0" i="0" dirty="0">
                <a:effectLst/>
              </a:rPr>
              <a:t> (FDA / MPA)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Scientific advise obtained  from FDA and Swedish MPA (RMS)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7F5D3-B456-5C9B-44ED-BC888F2F238B}"/>
              </a:ext>
            </a:extLst>
          </p:cNvPr>
          <p:cNvSpPr txBox="1"/>
          <p:nvPr/>
        </p:nvSpPr>
        <p:spPr>
          <a:xfrm>
            <a:off x="2873204" y="5472114"/>
            <a:ext cx="2160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PK study vs </a:t>
            </a:r>
            <a:r>
              <a:rPr lang="en-US" sz="1000" b="0" i="0" dirty="0" err="1">
                <a:effectLst/>
              </a:rPr>
              <a:t>Duodopa</a:t>
            </a:r>
            <a:r>
              <a:rPr lang="en-US" sz="1000" b="0" i="0" dirty="0">
                <a:effectLst/>
              </a:rPr>
              <a:t> published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CMC TT finalized</a:t>
            </a:r>
            <a:endParaRPr lang="en-GB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62C7F-13F8-3140-B5F0-E5A50D305822}"/>
              </a:ext>
            </a:extLst>
          </p:cNvPr>
          <p:cNvSpPr txBox="1"/>
          <p:nvPr/>
        </p:nvSpPr>
        <p:spPr>
          <a:xfrm>
            <a:off x="560360" y="5157552"/>
            <a:ext cx="216000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Registration Strategy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3481AF-7A72-C2AF-2C64-1BA12EA9CA59}"/>
              </a:ext>
            </a:extLst>
          </p:cNvPr>
          <p:cNvSpPr txBox="1"/>
          <p:nvPr/>
        </p:nvSpPr>
        <p:spPr>
          <a:xfrm>
            <a:off x="5724841" y="2413162"/>
            <a:ext cx="2052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PK study for USA market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(Pilot study)</a:t>
            </a:r>
            <a:endParaRPr lang="en-US" sz="1000" b="0" i="0" dirty="0">
              <a:effectLst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Safety study (EU)</a:t>
            </a:r>
            <a:endParaRPr lang="en-GB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450A21-DC2A-59F3-172B-B5C6A53E8EE0}"/>
              </a:ext>
            </a:extLst>
          </p:cNvPr>
          <p:cNvSpPr txBox="1"/>
          <p:nvPr/>
        </p:nvSpPr>
        <p:spPr>
          <a:xfrm>
            <a:off x="5726646" y="3638923"/>
            <a:ext cx="2052000" cy="246221"/>
          </a:xfrm>
          <a:prstGeom prst="rect">
            <a:avLst/>
          </a:prstGeom>
          <a:solidFill>
            <a:srgbClr val="4D83DD"/>
          </a:solidFill>
        </p:spPr>
        <p:txBody>
          <a:bodyPr wrap="square" lIns="288000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CMC Program (Module 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E2194-FFFE-227D-362C-D95A8F878EFC}"/>
              </a:ext>
            </a:extLst>
          </p:cNvPr>
          <p:cNvSpPr txBox="1"/>
          <p:nvPr/>
        </p:nvSpPr>
        <p:spPr>
          <a:xfrm>
            <a:off x="5724842" y="3948007"/>
            <a:ext cx="2052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CMC stab &amp; manufacturing</a:t>
            </a:r>
            <a:endParaRPr lang="en-GB" sz="1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5DA918-1298-2604-4995-7BFDB4C95B76}"/>
              </a:ext>
            </a:extLst>
          </p:cNvPr>
          <p:cNvSpPr>
            <a:spLocks noChangeAspect="1"/>
          </p:cNvSpPr>
          <p:nvPr/>
        </p:nvSpPr>
        <p:spPr>
          <a:xfrm>
            <a:off x="462238" y="2006908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99E885B-BA16-0D15-2925-CBED88712884}"/>
              </a:ext>
            </a:extLst>
          </p:cNvPr>
          <p:cNvSpPr>
            <a:spLocks noChangeAspect="1"/>
          </p:cNvSpPr>
          <p:nvPr/>
        </p:nvSpPr>
        <p:spPr>
          <a:xfrm>
            <a:off x="2752222" y="2015146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8BEEFB-3F54-3F01-9554-AA4723E1C248}"/>
              </a:ext>
            </a:extLst>
          </p:cNvPr>
          <p:cNvSpPr>
            <a:spLocks noChangeAspect="1"/>
          </p:cNvSpPr>
          <p:nvPr/>
        </p:nvSpPr>
        <p:spPr>
          <a:xfrm>
            <a:off x="462238" y="3545226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D80DCE-A48A-6B7E-D7E6-225EE13DA173}"/>
              </a:ext>
            </a:extLst>
          </p:cNvPr>
          <p:cNvSpPr>
            <a:spLocks noChangeAspect="1"/>
          </p:cNvSpPr>
          <p:nvPr/>
        </p:nvSpPr>
        <p:spPr>
          <a:xfrm>
            <a:off x="2752222" y="3553464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9E969E-919E-AD9C-F867-C897BB757330}"/>
              </a:ext>
            </a:extLst>
          </p:cNvPr>
          <p:cNvSpPr>
            <a:spLocks noChangeAspect="1"/>
          </p:cNvSpPr>
          <p:nvPr/>
        </p:nvSpPr>
        <p:spPr>
          <a:xfrm>
            <a:off x="455204" y="5066112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1148B31-C4E6-A923-27B5-A9F7AA660D26}"/>
              </a:ext>
            </a:extLst>
          </p:cNvPr>
          <p:cNvSpPr>
            <a:spLocks noChangeAspect="1"/>
          </p:cNvSpPr>
          <p:nvPr/>
        </p:nvSpPr>
        <p:spPr>
          <a:xfrm>
            <a:off x="2745188" y="5074350"/>
            <a:ext cx="396000" cy="39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F3BB51-628D-9B15-0820-1C3D4C23ED89}"/>
              </a:ext>
            </a:extLst>
          </p:cNvPr>
          <p:cNvSpPr>
            <a:spLocks noChangeAspect="1"/>
          </p:cNvSpPr>
          <p:nvPr/>
        </p:nvSpPr>
        <p:spPr>
          <a:xfrm>
            <a:off x="5651690" y="2019970"/>
            <a:ext cx="396000" cy="396000"/>
          </a:xfrm>
          <a:prstGeom prst="ellipse">
            <a:avLst/>
          </a:prstGeom>
          <a:solidFill>
            <a:srgbClr val="4D83DD"/>
          </a:solidFill>
          <a:ln w="952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688766-9AD8-C07A-43AF-A168970C4EE2}"/>
              </a:ext>
            </a:extLst>
          </p:cNvPr>
          <p:cNvSpPr>
            <a:spLocks noChangeAspect="1"/>
          </p:cNvSpPr>
          <p:nvPr/>
        </p:nvSpPr>
        <p:spPr>
          <a:xfrm>
            <a:off x="5651690" y="3552055"/>
            <a:ext cx="396000" cy="396000"/>
          </a:xfrm>
          <a:prstGeom prst="ellipse">
            <a:avLst/>
          </a:prstGeom>
          <a:solidFill>
            <a:srgbClr val="4D83DD"/>
          </a:solidFill>
          <a:ln w="952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D58C43-1B91-5437-0FBE-01F294064E33}"/>
              </a:ext>
            </a:extLst>
          </p:cNvPr>
          <p:cNvGrpSpPr/>
          <p:nvPr/>
        </p:nvGrpSpPr>
        <p:grpSpPr>
          <a:xfrm>
            <a:off x="5736083" y="2097694"/>
            <a:ext cx="239656" cy="227395"/>
            <a:chOff x="8281988" y="1832928"/>
            <a:chExt cx="341313" cy="323851"/>
          </a:xfrm>
          <a:solidFill>
            <a:schemeClr val="bg1"/>
          </a:solidFill>
        </p:grpSpPr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8623744D-E4A2-57FB-D6B1-F44735BDF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51973080-261C-99B9-E935-24F914A0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187E7C57-9A88-B1FD-C042-92338731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EDE70A3E-D4F1-6FB7-9479-703B22F3B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53FB4B6D-9B4B-8840-2F50-58139A83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C0C88E-4844-7E0B-F354-515E01238A01}"/>
              </a:ext>
            </a:extLst>
          </p:cNvPr>
          <p:cNvGrpSpPr/>
          <p:nvPr/>
        </p:nvGrpSpPr>
        <p:grpSpPr>
          <a:xfrm>
            <a:off x="5727845" y="3633270"/>
            <a:ext cx="239656" cy="227395"/>
            <a:chOff x="8281988" y="1832928"/>
            <a:chExt cx="341313" cy="323851"/>
          </a:xfrm>
          <a:solidFill>
            <a:schemeClr val="bg1"/>
          </a:solidFill>
        </p:grpSpPr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8CEBFE7F-6BB3-9C83-CA7E-7BADD06F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7AA21A67-89DC-2DE5-8F28-4067E895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B1FA9FFE-5C46-3D70-88C1-17ACBDEA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E091DE3D-9BDE-311E-57A2-DC95E08CF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7080F1C5-9887-27B9-058A-04502E14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6E8A04-B614-B755-1194-2FC3B247F615}"/>
              </a:ext>
            </a:extLst>
          </p:cNvPr>
          <p:cNvGrpSpPr/>
          <p:nvPr/>
        </p:nvGrpSpPr>
        <p:grpSpPr>
          <a:xfrm>
            <a:off x="546631" y="2084632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5E3E105B-AD93-F98E-B23F-98373A58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B1FA68C1-D7CE-5068-4351-D9F55CBA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B717FB1D-C023-B8DF-B026-9D9BDE0B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7392BC89-4C77-12BA-CB79-9F3376C3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F9FCC7CE-06CC-D047-6B76-89DDFAC4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BAFF82-1E94-956D-C043-16FA11E4B979}"/>
              </a:ext>
            </a:extLst>
          </p:cNvPr>
          <p:cNvGrpSpPr/>
          <p:nvPr/>
        </p:nvGrpSpPr>
        <p:grpSpPr>
          <a:xfrm>
            <a:off x="546631" y="3626441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195DB61-9A7A-F20F-D36A-F82D4FEB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FA05A9F-CA98-807B-A989-1DA09140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AF6348E-368A-E5EB-819F-B584EDC7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C836993-223D-1925-40C8-DABD9213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5217AF8-004E-20CA-F032-D4D28622E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38834E-D1A1-36B4-D9AD-2263ABF05260}"/>
              </a:ext>
            </a:extLst>
          </p:cNvPr>
          <p:cNvGrpSpPr/>
          <p:nvPr/>
        </p:nvGrpSpPr>
        <p:grpSpPr>
          <a:xfrm>
            <a:off x="539597" y="5138183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2C06A317-B531-64B7-3C5E-5111A59A3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A51673A-1073-CA8F-93CA-87D2F9FE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0E540726-0C98-77CA-C213-F990EF0D7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6B9BCFBD-1115-7A18-4F8C-BA2F46B3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F9B94606-CA35-B029-885A-4D676E1C1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F24ACA-D59D-C68A-5BDB-7E1641D576BB}"/>
              </a:ext>
            </a:extLst>
          </p:cNvPr>
          <p:cNvGrpSpPr/>
          <p:nvPr/>
        </p:nvGrpSpPr>
        <p:grpSpPr>
          <a:xfrm>
            <a:off x="2832043" y="2092870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EA9AFCD-7650-82F1-ADE7-E45E58839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05C52BAF-BDAD-3B3F-81FD-29B1EA33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9B935AE9-35B3-B39E-82A8-C421BB052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C5582520-E45A-E98B-FCF9-26D93196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339A5FF9-FCE1-DF76-91B7-9A96A9A8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25FA3FA-EAC5-CAC2-2B53-86B7D75C4E0C}"/>
              </a:ext>
            </a:extLst>
          </p:cNvPr>
          <p:cNvGrpSpPr/>
          <p:nvPr/>
        </p:nvGrpSpPr>
        <p:grpSpPr>
          <a:xfrm>
            <a:off x="2832043" y="3634679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73" name="Freeform 54">
              <a:extLst>
                <a:ext uri="{FF2B5EF4-FFF2-40B4-BE49-F238E27FC236}">
                  <a16:creationId xmlns:a16="http://schemas.microsoft.com/office/drawing/2014/main" id="{CF9CD1F6-9BC8-4A9B-8F47-409B109ED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id="{8793F5A2-99C8-175C-7608-3B5CFEB2A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3443A313-0661-A937-182F-7F901D2F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CC32EB69-23FB-33BA-3865-4CEE0AC0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CB37AF50-B1FD-A1F4-4C55-F1003ED1E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E854B43-8F79-4C8B-1E0E-C455790E8B26}"/>
              </a:ext>
            </a:extLst>
          </p:cNvPr>
          <p:cNvGrpSpPr/>
          <p:nvPr/>
        </p:nvGrpSpPr>
        <p:grpSpPr>
          <a:xfrm>
            <a:off x="2825009" y="5146421"/>
            <a:ext cx="239656" cy="227395"/>
            <a:chOff x="8281988" y="1832928"/>
            <a:chExt cx="341313" cy="323851"/>
          </a:xfrm>
          <a:solidFill>
            <a:schemeClr val="accent2"/>
          </a:solidFill>
        </p:grpSpPr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2BE70A49-CBA9-50CE-5594-3D195CC6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BA131461-25CA-9FF2-97BF-466CB1B7F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7EEF7201-01DB-C7FB-C287-51684FF3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70C7236C-C437-3B56-737F-1488CF67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DB5ACBAB-2F24-DDDC-6AC5-61AF66BCD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42032334-FC3C-A6ED-022D-C9FC8657F028}"/>
              </a:ext>
            </a:extLst>
          </p:cNvPr>
          <p:cNvSpPr/>
          <p:nvPr/>
        </p:nvSpPr>
        <p:spPr>
          <a:xfrm>
            <a:off x="8316371" y="1972994"/>
            <a:ext cx="2211855" cy="4684739"/>
          </a:xfrm>
          <a:prstGeom prst="rect">
            <a:avLst/>
          </a:prstGeom>
          <a:noFill/>
          <a:ln w="12700">
            <a:solidFill>
              <a:srgbClr val="98B8EC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864887-22D9-5E42-BC60-6C5D7997CBF7}"/>
              </a:ext>
            </a:extLst>
          </p:cNvPr>
          <p:cNvSpPr txBox="1"/>
          <p:nvPr/>
        </p:nvSpPr>
        <p:spPr>
          <a:xfrm>
            <a:off x="9051506" y="242338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1100" b="1" i="0" dirty="0">
                <a:solidFill>
                  <a:schemeClr val="accent3"/>
                </a:solidFill>
                <a:effectLst/>
              </a:rPr>
              <a:t>Year </a:t>
            </a:r>
            <a:r>
              <a:rPr lang="en-US" sz="1100" b="1" i="0">
                <a:solidFill>
                  <a:schemeClr val="accent3"/>
                </a:solidFill>
                <a:effectLst/>
              </a:rPr>
              <a:t>202</a:t>
            </a:r>
            <a:r>
              <a:rPr lang="en-US" sz="1100" b="1">
                <a:solidFill>
                  <a:schemeClr val="accent3"/>
                </a:solidFill>
              </a:rPr>
              <a:t>5</a:t>
            </a:r>
            <a:endParaRPr lang="en-GB" sz="1100" b="1" dirty="0">
              <a:solidFill>
                <a:schemeClr val="accent3"/>
              </a:solidFill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AF89FF0-3AB4-0620-DE72-98E9D852B467}"/>
              </a:ext>
            </a:extLst>
          </p:cNvPr>
          <p:cNvGrpSpPr/>
          <p:nvPr/>
        </p:nvGrpSpPr>
        <p:grpSpPr>
          <a:xfrm>
            <a:off x="8337784" y="2031396"/>
            <a:ext cx="2126955" cy="396000"/>
            <a:chOff x="8045064" y="1464109"/>
            <a:chExt cx="2126955" cy="396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25D2A47-3EE6-96CF-0D69-4F7E365F419C}"/>
                </a:ext>
              </a:extLst>
            </p:cNvPr>
            <p:cNvSpPr txBox="1"/>
            <p:nvPr/>
          </p:nvSpPr>
          <p:spPr>
            <a:xfrm>
              <a:off x="8120019" y="1550977"/>
              <a:ext cx="2052000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CE Mark Submission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D502E94-E6B4-22A9-8B12-A6519A6B60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064" y="1464109"/>
              <a:ext cx="396000" cy="39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919E0FD-FE65-0494-EF9D-61A98DEED49D}"/>
                </a:ext>
              </a:extLst>
            </p:cNvPr>
            <p:cNvGrpSpPr/>
            <p:nvPr/>
          </p:nvGrpSpPr>
          <p:grpSpPr>
            <a:xfrm>
              <a:off x="8121219" y="1541833"/>
              <a:ext cx="239656" cy="227395"/>
              <a:chOff x="8281988" y="1832928"/>
              <a:chExt cx="341313" cy="323851"/>
            </a:xfrm>
            <a:grpFill/>
          </p:grpSpPr>
          <p:sp>
            <p:nvSpPr>
              <p:cNvPr id="101" name="Freeform 54">
                <a:extLst>
                  <a:ext uri="{FF2B5EF4-FFF2-40B4-BE49-F238E27FC236}">
                    <a16:creationId xmlns:a16="http://schemas.microsoft.com/office/drawing/2014/main" id="{08EC06FC-DF61-E08A-ED6B-53FB057DB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2096453"/>
                <a:ext cx="57150" cy="60325"/>
              </a:xfrm>
              <a:custGeom>
                <a:avLst/>
                <a:gdLst>
                  <a:gd name="T0" fmla="*/ 71 w 71"/>
                  <a:gd name="T1" fmla="*/ 66 h 73"/>
                  <a:gd name="T2" fmla="*/ 64 w 71"/>
                  <a:gd name="T3" fmla="*/ 73 h 73"/>
                  <a:gd name="T4" fmla="*/ 8 w 71"/>
                  <a:gd name="T5" fmla="*/ 73 h 73"/>
                  <a:gd name="T6" fmla="*/ 0 w 71"/>
                  <a:gd name="T7" fmla="*/ 66 h 73"/>
                  <a:gd name="T8" fmla="*/ 0 w 71"/>
                  <a:gd name="T9" fmla="*/ 7 h 73"/>
                  <a:gd name="T10" fmla="*/ 8 w 71"/>
                  <a:gd name="T11" fmla="*/ 0 h 73"/>
                  <a:gd name="T12" fmla="*/ 64 w 71"/>
                  <a:gd name="T13" fmla="*/ 0 h 73"/>
                  <a:gd name="T14" fmla="*/ 71 w 71"/>
                  <a:gd name="T15" fmla="*/ 7 h 73"/>
                  <a:gd name="T16" fmla="*/ 71 w 71"/>
                  <a:gd name="T17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3">
                    <a:moveTo>
                      <a:pt x="71" y="66"/>
                    </a:moveTo>
                    <a:cubicBezTo>
                      <a:pt x="71" y="71"/>
                      <a:pt x="67" y="73"/>
                      <a:pt x="64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" y="73"/>
                      <a:pt x="0" y="69"/>
                      <a:pt x="0" y="6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9" y="0"/>
                      <a:pt x="71" y="3"/>
                      <a:pt x="71" y="7"/>
                    </a:cubicBezTo>
                    <a:lnTo>
                      <a:pt x="7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55">
                <a:extLst>
                  <a:ext uri="{FF2B5EF4-FFF2-40B4-BE49-F238E27FC236}">
                    <a16:creationId xmlns:a16="http://schemas.microsoft.com/office/drawing/2014/main" id="{52F3F777-1CC3-8E7E-B61C-E31DCA52B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2066291"/>
                <a:ext cx="57150" cy="90488"/>
              </a:xfrm>
              <a:custGeom>
                <a:avLst/>
                <a:gdLst>
                  <a:gd name="T0" fmla="*/ 70 w 70"/>
                  <a:gd name="T1" fmla="*/ 105 h 112"/>
                  <a:gd name="T2" fmla="*/ 63 w 70"/>
                  <a:gd name="T3" fmla="*/ 112 h 112"/>
                  <a:gd name="T4" fmla="*/ 7 w 70"/>
                  <a:gd name="T5" fmla="*/ 112 h 112"/>
                  <a:gd name="T6" fmla="*/ 0 w 70"/>
                  <a:gd name="T7" fmla="*/ 105 h 112"/>
                  <a:gd name="T8" fmla="*/ 0 w 70"/>
                  <a:gd name="T9" fmla="*/ 8 h 112"/>
                  <a:gd name="T10" fmla="*/ 7 w 70"/>
                  <a:gd name="T11" fmla="*/ 0 h 112"/>
                  <a:gd name="T12" fmla="*/ 63 w 70"/>
                  <a:gd name="T13" fmla="*/ 0 h 112"/>
                  <a:gd name="T14" fmla="*/ 70 w 70"/>
                  <a:gd name="T15" fmla="*/ 8 h 112"/>
                  <a:gd name="T16" fmla="*/ 70 w 70"/>
                  <a:gd name="T17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12">
                    <a:moveTo>
                      <a:pt x="70" y="105"/>
                    </a:moveTo>
                    <a:cubicBezTo>
                      <a:pt x="70" y="110"/>
                      <a:pt x="67" y="112"/>
                      <a:pt x="63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2" y="112"/>
                      <a:pt x="0" y="108"/>
                      <a:pt x="0" y="1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8"/>
                    </a:cubicBezTo>
                    <a:lnTo>
                      <a:pt x="7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56">
                <a:extLst>
                  <a:ext uri="{FF2B5EF4-FFF2-40B4-BE49-F238E27FC236}">
                    <a16:creationId xmlns:a16="http://schemas.microsoft.com/office/drawing/2014/main" id="{DDB2183C-DD09-9594-263A-246901CA4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9313" y="2026603"/>
                <a:ext cx="55563" cy="130175"/>
              </a:xfrm>
              <a:custGeom>
                <a:avLst/>
                <a:gdLst>
                  <a:gd name="T0" fmla="*/ 70 w 70"/>
                  <a:gd name="T1" fmla="*/ 153 h 160"/>
                  <a:gd name="T2" fmla="*/ 63 w 70"/>
                  <a:gd name="T3" fmla="*/ 160 h 160"/>
                  <a:gd name="T4" fmla="*/ 7 w 70"/>
                  <a:gd name="T5" fmla="*/ 160 h 160"/>
                  <a:gd name="T6" fmla="*/ 0 w 70"/>
                  <a:gd name="T7" fmla="*/ 153 h 160"/>
                  <a:gd name="T8" fmla="*/ 0 w 70"/>
                  <a:gd name="T9" fmla="*/ 7 h 160"/>
                  <a:gd name="T10" fmla="*/ 7 w 70"/>
                  <a:gd name="T11" fmla="*/ 0 h 160"/>
                  <a:gd name="T12" fmla="*/ 63 w 70"/>
                  <a:gd name="T13" fmla="*/ 0 h 160"/>
                  <a:gd name="T14" fmla="*/ 70 w 70"/>
                  <a:gd name="T15" fmla="*/ 7 h 160"/>
                  <a:gd name="T16" fmla="*/ 70 w 70"/>
                  <a:gd name="T17" fmla="*/ 15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60">
                    <a:moveTo>
                      <a:pt x="70" y="153"/>
                    </a:moveTo>
                    <a:cubicBezTo>
                      <a:pt x="70" y="158"/>
                      <a:pt x="67" y="160"/>
                      <a:pt x="63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2" y="160"/>
                      <a:pt x="0" y="156"/>
                      <a:pt x="0" y="15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7"/>
                    </a:cubicBezTo>
                    <a:lnTo>
                      <a:pt x="7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57">
                <a:extLst>
                  <a:ext uri="{FF2B5EF4-FFF2-40B4-BE49-F238E27FC236}">
                    <a16:creationId xmlns:a16="http://schemas.microsoft.com/office/drawing/2014/main" id="{33E7B192-34E3-82BA-2EA9-BFBEDA01A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101" y="1832928"/>
                <a:ext cx="304800" cy="217488"/>
              </a:xfrm>
              <a:custGeom>
                <a:avLst/>
                <a:gdLst>
                  <a:gd name="T0" fmla="*/ 7 w 379"/>
                  <a:gd name="T1" fmla="*/ 270 h 270"/>
                  <a:gd name="T2" fmla="*/ 7 w 379"/>
                  <a:gd name="T3" fmla="*/ 270 h 270"/>
                  <a:gd name="T4" fmla="*/ 1 w 379"/>
                  <a:gd name="T5" fmla="*/ 267 h 270"/>
                  <a:gd name="T6" fmla="*/ 5 w 379"/>
                  <a:gd name="T7" fmla="*/ 260 h 270"/>
                  <a:gd name="T8" fmla="*/ 264 w 379"/>
                  <a:gd name="T9" fmla="*/ 65 h 270"/>
                  <a:gd name="T10" fmla="*/ 233 w 379"/>
                  <a:gd name="T11" fmla="*/ 49 h 270"/>
                  <a:gd name="T12" fmla="*/ 231 w 379"/>
                  <a:gd name="T13" fmla="*/ 44 h 270"/>
                  <a:gd name="T14" fmla="*/ 235 w 379"/>
                  <a:gd name="T15" fmla="*/ 39 h 270"/>
                  <a:gd name="T16" fmla="*/ 345 w 379"/>
                  <a:gd name="T17" fmla="*/ 0 h 270"/>
                  <a:gd name="T18" fmla="*/ 349 w 379"/>
                  <a:gd name="T19" fmla="*/ 0 h 270"/>
                  <a:gd name="T20" fmla="*/ 351 w 379"/>
                  <a:gd name="T21" fmla="*/ 3 h 270"/>
                  <a:gd name="T22" fmla="*/ 379 w 379"/>
                  <a:gd name="T23" fmla="*/ 111 h 270"/>
                  <a:gd name="T24" fmla="*/ 377 w 379"/>
                  <a:gd name="T25" fmla="*/ 116 h 270"/>
                  <a:gd name="T26" fmla="*/ 371 w 379"/>
                  <a:gd name="T27" fmla="*/ 116 h 270"/>
                  <a:gd name="T28" fmla="*/ 334 w 379"/>
                  <a:gd name="T29" fmla="*/ 98 h 270"/>
                  <a:gd name="T30" fmla="*/ 7 w 379"/>
                  <a:gd name="T3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70">
                    <a:moveTo>
                      <a:pt x="7" y="270"/>
                    </a:moveTo>
                    <a:cubicBezTo>
                      <a:pt x="7" y="270"/>
                      <a:pt x="7" y="270"/>
                      <a:pt x="7" y="270"/>
                    </a:cubicBezTo>
                    <a:cubicBezTo>
                      <a:pt x="4" y="270"/>
                      <a:pt x="2" y="269"/>
                      <a:pt x="1" y="267"/>
                    </a:cubicBezTo>
                    <a:cubicBezTo>
                      <a:pt x="0" y="264"/>
                      <a:pt x="2" y="262"/>
                      <a:pt x="5" y="260"/>
                    </a:cubicBezTo>
                    <a:cubicBezTo>
                      <a:pt x="156" y="209"/>
                      <a:pt x="238" y="104"/>
                      <a:pt x="264" y="65"/>
                    </a:cubicBezTo>
                    <a:cubicBezTo>
                      <a:pt x="233" y="49"/>
                      <a:pt x="233" y="49"/>
                      <a:pt x="233" y="49"/>
                    </a:cubicBezTo>
                    <a:cubicBezTo>
                      <a:pt x="231" y="48"/>
                      <a:pt x="231" y="47"/>
                      <a:pt x="231" y="44"/>
                    </a:cubicBezTo>
                    <a:cubicBezTo>
                      <a:pt x="231" y="42"/>
                      <a:pt x="232" y="41"/>
                      <a:pt x="235" y="39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6" y="0"/>
                      <a:pt x="348" y="0"/>
                      <a:pt x="349" y="0"/>
                    </a:cubicBezTo>
                    <a:cubicBezTo>
                      <a:pt x="350" y="1"/>
                      <a:pt x="351" y="2"/>
                      <a:pt x="351" y="3"/>
                    </a:cubicBezTo>
                    <a:cubicBezTo>
                      <a:pt x="379" y="111"/>
                      <a:pt x="379" y="111"/>
                      <a:pt x="379" y="111"/>
                    </a:cubicBezTo>
                    <a:cubicBezTo>
                      <a:pt x="379" y="114"/>
                      <a:pt x="379" y="115"/>
                      <a:pt x="377" y="116"/>
                    </a:cubicBezTo>
                    <a:cubicBezTo>
                      <a:pt x="376" y="118"/>
                      <a:pt x="374" y="118"/>
                      <a:pt x="371" y="116"/>
                    </a:cubicBezTo>
                    <a:cubicBezTo>
                      <a:pt x="334" y="98"/>
                      <a:pt x="334" y="98"/>
                      <a:pt x="334" y="98"/>
                    </a:cubicBezTo>
                    <a:cubicBezTo>
                      <a:pt x="233" y="227"/>
                      <a:pt x="10" y="269"/>
                      <a:pt x="7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58">
                <a:extLst>
                  <a:ext uri="{FF2B5EF4-FFF2-40B4-BE49-F238E27FC236}">
                    <a16:creationId xmlns:a16="http://schemas.microsoft.com/office/drawing/2014/main" id="{09360578-4B68-A245-63AF-293CB2929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563" y="1974216"/>
                <a:ext cx="58738" cy="182563"/>
              </a:xfrm>
              <a:custGeom>
                <a:avLst/>
                <a:gdLst>
                  <a:gd name="T0" fmla="*/ 72 w 72"/>
                  <a:gd name="T1" fmla="*/ 219 h 226"/>
                  <a:gd name="T2" fmla="*/ 64 w 72"/>
                  <a:gd name="T3" fmla="*/ 226 h 226"/>
                  <a:gd name="T4" fmla="*/ 7 w 72"/>
                  <a:gd name="T5" fmla="*/ 226 h 226"/>
                  <a:gd name="T6" fmla="*/ 0 w 72"/>
                  <a:gd name="T7" fmla="*/ 219 h 226"/>
                  <a:gd name="T8" fmla="*/ 0 w 72"/>
                  <a:gd name="T9" fmla="*/ 7 h 226"/>
                  <a:gd name="T10" fmla="*/ 7 w 72"/>
                  <a:gd name="T11" fmla="*/ 0 h 226"/>
                  <a:gd name="T12" fmla="*/ 63 w 72"/>
                  <a:gd name="T13" fmla="*/ 0 h 226"/>
                  <a:gd name="T14" fmla="*/ 71 w 72"/>
                  <a:gd name="T15" fmla="*/ 7 h 226"/>
                  <a:gd name="T16" fmla="*/ 71 w 72"/>
                  <a:gd name="T17" fmla="*/ 219 h 226"/>
                  <a:gd name="T18" fmla="*/ 72 w 72"/>
                  <a:gd name="T19" fmla="*/ 21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26">
                    <a:moveTo>
                      <a:pt x="72" y="219"/>
                    </a:moveTo>
                    <a:cubicBezTo>
                      <a:pt x="72" y="224"/>
                      <a:pt x="68" y="226"/>
                      <a:pt x="64" y="226"/>
                    </a:cubicBezTo>
                    <a:cubicBezTo>
                      <a:pt x="7" y="226"/>
                      <a:pt x="7" y="226"/>
                      <a:pt x="7" y="226"/>
                    </a:cubicBezTo>
                    <a:cubicBezTo>
                      <a:pt x="2" y="226"/>
                      <a:pt x="0" y="222"/>
                      <a:pt x="0" y="2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7"/>
                    </a:cubicBezTo>
                    <a:cubicBezTo>
                      <a:pt x="71" y="219"/>
                      <a:pt x="71" y="219"/>
                      <a:pt x="71" y="219"/>
                    </a:cubicBezTo>
                    <a:lnTo>
                      <a:pt x="72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21F54B4-C5CD-B10F-4E3D-724D5C3014EC}"/>
              </a:ext>
            </a:extLst>
          </p:cNvPr>
          <p:cNvGrpSpPr/>
          <p:nvPr/>
        </p:nvGrpSpPr>
        <p:grpSpPr>
          <a:xfrm>
            <a:off x="8337783" y="3203100"/>
            <a:ext cx="2126956" cy="396000"/>
            <a:chOff x="8045064" y="2739445"/>
            <a:chExt cx="2126956" cy="396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A420B14-58CE-7F75-C2B6-AFD7C87918E9}"/>
                </a:ext>
              </a:extLst>
            </p:cNvPr>
            <p:cNvSpPr txBox="1"/>
            <p:nvPr/>
          </p:nvSpPr>
          <p:spPr>
            <a:xfrm>
              <a:off x="8120020" y="2826313"/>
              <a:ext cx="2052000" cy="246221"/>
            </a:xfrm>
            <a:prstGeom prst="rect">
              <a:avLst/>
            </a:prstGeom>
            <a:grpFill/>
          </p:spPr>
          <p:txBody>
            <a:bodyPr wrap="square" lIns="216000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</a:rPr>
                <a:t>IntraV</a:t>
              </a:r>
              <a:r>
                <a:rPr lang="en-GB" sz="1000" b="1" dirty="0">
                  <a:solidFill>
                    <a:schemeClr val="bg1"/>
                  </a:solidFill>
                </a:rPr>
                <a:t> Submission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5CC705D-B372-82E8-786E-EC3515E2AE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064" y="2739445"/>
              <a:ext cx="396000" cy="39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E39FD98-173D-A0E9-6AEC-394CA3A11776}"/>
                </a:ext>
              </a:extLst>
            </p:cNvPr>
            <p:cNvGrpSpPr/>
            <p:nvPr/>
          </p:nvGrpSpPr>
          <p:grpSpPr>
            <a:xfrm>
              <a:off x="8112981" y="2820660"/>
              <a:ext cx="239656" cy="227395"/>
              <a:chOff x="8281988" y="1832928"/>
              <a:chExt cx="341313" cy="323851"/>
            </a:xfrm>
            <a:grpFill/>
          </p:grpSpPr>
          <p:sp>
            <p:nvSpPr>
              <p:cNvPr id="107" name="Freeform 54">
                <a:extLst>
                  <a:ext uri="{FF2B5EF4-FFF2-40B4-BE49-F238E27FC236}">
                    <a16:creationId xmlns:a16="http://schemas.microsoft.com/office/drawing/2014/main" id="{F487451D-C31E-EA18-B996-84FE7D39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2096453"/>
                <a:ext cx="57150" cy="60325"/>
              </a:xfrm>
              <a:custGeom>
                <a:avLst/>
                <a:gdLst>
                  <a:gd name="T0" fmla="*/ 71 w 71"/>
                  <a:gd name="T1" fmla="*/ 66 h 73"/>
                  <a:gd name="T2" fmla="*/ 64 w 71"/>
                  <a:gd name="T3" fmla="*/ 73 h 73"/>
                  <a:gd name="T4" fmla="*/ 8 w 71"/>
                  <a:gd name="T5" fmla="*/ 73 h 73"/>
                  <a:gd name="T6" fmla="*/ 0 w 71"/>
                  <a:gd name="T7" fmla="*/ 66 h 73"/>
                  <a:gd name="T8" fmla="*/ 0 w 71"/>
                  <a:gd name="T9" fmla="*/ 7 h 73"/>
                  <a:gd name="T10" fmla="*/ 8 w 71"/>
                  <a:gd name="T11" fmla="*/ 0 h 73"/>
                  <a:gd name="T12" fmla="*/ 64 w 71"/>
                  <a:gd name="T13" fmla="*/ 0 h 73"/>
                  <a:gd name="T14" fmla="*/ 71 w 71"/>
                  <a:gd name="T15" fmla="*/ 7 h 73"/>
                  <a:gd name="T16" fmla="*/ 71 w 71"/>
                  <a:gd name="T17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3">
                    <a:moveTo>
                      <a:pt x="71" y="66"/>
                    </a:moveTo>
                    <a:cubicBezTo>
                      <a:pt x="71" y="71"/>
                      <a:pt x="67" y="73"/>
                      <a:pt x="64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" y="73"/>
                      <a:pt x="0" y="69"/>
                      <a:pt x="0" y="6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9" y="0"/>
                      <a:pt x="71" y="3"/>
                      <a:pt x="71" y="7"/>
                    </a:cubicBezTo>
                    <a:lnTo>
                      <a:pt x="7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55">
                <a:extLst>
                  <a:ext uri="{FF2B5EF4-FFF2-40B4-BE49-F238E27FC236}">
                    <a16:creationId xmlns:a16="http://schemas.microsoft.com/office/drawing/2014/main" id="{2F194F72-2369-0A7E-EB12-221722D01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2066291"/>
                <a:ext cx="57150" cy="90488"/>
              </a:xfrm>
              <a:custGeom>
                <a:avLst/>
                <a:gdLst>
                  <a:gd name="T0" fmla="*/ 70 w 70"/>
                  <a:gd name="T1" fmla="*/ 105 h 112"/>
                  <a:gd name="T2" fmla="*/ 63 w 70"/>
                  <a:gd name="T3" fmla="*/ 112 h 112"/>
                  <a:gd name="T4" fmla="*/ 7 w 70"/>
                  <a:gd name="T5" fmla="*/ 112 h 112"/>
                  <a:gd name="T6" fmla="*/ 0 w 70"/>
                  <a:gd name="T7" fmla="*/ 105 h 112"/>
                  <a:gd name="T8" fmla="*/ 0 w 70"/>
                  <a:gd name="T9" fmla="*/ 8 h 112"/>
                  <a:gd name="T10" fmla="*/ 7 w 70"/>
                  <a:gd name="T11" fmla="*/ 0 h 112"/>
                  <a:gd name="T12" fmla="*/ 63 w 70"/>
                  <a:gd name="T13" fmla="*/ 0 h 112"/>
                  <a:gd name="T14" fmla="*/ 70 w 70"/>
                  <a:gd name="T15" fmla="*/ 8 h 112"/>
                  <a:gd name="T16" fmla="*/ 70 w 70"/>
                  <a:gd name="T17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12">
                    <a:moveTo>
                      <a:pt x="70" y="105"/>
                    </a:moveTo>
                    <a:cubicBezTo>
                      <a:pt x="70" y="110"/>
                      <a:pt x="67" y="112"/>
                      <a:pt x="63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2" y="112"/>
                      <a:pt x="0" y="108"/>
                      <a:pt x="0" y="1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8"/>
                    </a:cubicBezTo>
                    <a:lnTo>
                      <a:pt x="7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56">
                <a:extLst>
                  <a:ext uri="{FF2B5EF4-FFF2-40B4-BE49-F238E27FC236}">
                    <a16:creationId xmlns:a16="http://schemas.microsoft.com/office/drawing/2014/main" id="{48AC1F5E-A233-7B3E-F804-8D0DC8A8D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9313" y="2026603"/>
                <a:ext cx="55563" cy="130175"/>
              </a:xfrm>
              <a:custGeom>
                <a:avLst/>
                <a:gdLst>
                  <a:gd name="T0" fmla="*/ 70 w 70"/>
                  <a:gd name="T1" fmla="*/ 153 h 160"/>
                  <a:gd name="T2" fmla="*/ 63 w 70"/>
                  <a:gd name="T3" fmla="*/ 160 h 160"/>
                  <a:gd name="T4" fmla="*/ 7 w 70"/>
                  <a:gd name="T5" fmla="*/ 160 h 160"/>
                  <a:gd name="T6" fmla="*/ 0 w 70"/>
                  <a:gd name="T7" fmla="*/ 153 h 160"/>
                  <a:gd name="T8" fmla="*/ 0 w 70"/>
                  <a:gd name="T9" fmla="*/ 7 h 160"/>
                  <a:gd name="T10" fmla="*/ 7 w 70"/>
                  <a:gd name="T11" fmla="*/ 0 h 160"/>
                  <a:gd name="T12" fmla="*/ 63 w 70"/>
                  <a:gd name="T13" fmla="*/ 0 h 160"/>
                  <a:gd name="T14" fmla="*/ 70 w 70"/>
                  <a:gd name="T15" fmla="*/ 7 h 160"/>
                  <a:gd name="T16" fmla="*/ 70 w 70"/>
                  <a:gd name="T17" fmla="*/ 15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60">
                    <a:moveTo>
                      <a:pt x="70" y="153"/>
                    </a:moveTo>
                    <a:cubicBezTo>
                      <a:pt x="70" y="158"/>
                      <a:pt x="67" y="160"/>
                      <a:pt x="63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2" y="160"/>
                      <a:pt x="0" y="156"/>
                      <a:pt x="0" y="15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7"/>
                    </a:cubicBezTo>
                    <a:lnTo>
                      <a:pt x="7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57">
                <a:extLst>
                  <a:ext uri="{FF2B5EF4-FFF2-40B4-BE49-F238E27FC236}">
                    <a16:creationId xmlns:a16="http://schemas.microsoft.com/office/drawing/2014/main" id="{F33CBEA3-EAC0-F0D6-1F38-8B6447EB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101" y="1832928"/>
                <a:ext cx="304800" cy="217488"/>
              </a:xfrm>
              <a:custGeom>
                <a:avLst/>
                <a:gdLst>
                  <a:gd name="T0" fmla="*/ 7 w 379"/>
                  <a:gd name="T1" fmla="*/ 270 h 270"/>
                  <a:gd name="T2" fmla="*/ 7 w 379"/>
                  <a:gd name="T3" fmla="*/ 270 h 270"/>
                  <a:gd name="T4" fmla="*/ 1 w 379"/>
                  <a:gd name="T5" fmla="*/ 267 h 270"/>
                  <a:gd name="T6" fmla="*/ 5 w 379"/>
                  <a:gd name="T7" fmla="*/ 260 h 270"/>
                  <a:gd name="T8" fmla="*/ 264 w 379"/>
                  <a:gd name="T9" fmla="*/ 65 h 270"/>
                  <a:gd name="T10" fmla="*/ 233 w 379"/>
                  <a:gd name="T11" fmla="*/ 49 h 270"/>
                  <a:gd name="T12" fmla="*/ 231 w 379"/>
                  <a:gd name="T13" fmla="*/ 44 h 270"/>
                  <a:gd name="T14" fmla="*/ 235 w 379"/>
                  <a:gd name="T15" fmla="*/ 39 h 270"/>
                  <a:gd name="T16" fmla="*/ 345 w 379"/>
                  <a:gd name="T17" fmla="*/ 0 h 270"/>
                  <a:gd name="T18" fmla="*/ 349 w 379"/>
                  <a:gd name="T19" fmla="*/ 0 h 270"/>
                  <a:gd name="T20" fmla="*/ 351 w 379"/>
                  <a:gd name="T21" fmla="*/ 3 h 270"/>
                  <a:gd name="T22" fmla="*/ 379 w 379"/>
                  <a:gd name="T23" fmla="*/ 111 h 270"/>
                  <a:gd name="T24" fmla="*/ 377 w 379"/>
                  <a:gd name="T25" fmla="*/ 116 h 270"/>
                  <a:gd name="T26" fmla="*/ 371 w 379"/>
                  <a:gd name="T27" fmla="*/ 116 h 270"/>
                  <a:gd name="T28" fmla="*/ 334 w 379"/>
                  <a:gd name="T29" fmla="*/ 98 h 270"/>
                  <a:gd name="T30" fmla="*/ 7 w 379"/>
                  <a:gd name="T3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70">
                    <a:moveTo>
                      <a:pt x="7" y="270"/>
                    </a:moveTo>
                    <a:cubicBezTo>
                      <a:pt x="7" y="270"/>
                      <a:pt x="7" y="270"/>
                      <a:pt x="7" y="270"/>
                    </a:cubicBezTo>
                    <a:cubicBezTo>
                      <a:pt x="4" y="270"/>
                      <a:pt x="2" y="269"/>
                      <a:pt x="1" y="267"/>
                    </a:cubicBezTo>
                    <a:cubicBezTo>
                      <a:pt x="0" y="264"/>
                      <a:pt x="2" y="262"/>
                      <a:pt x="5" y="260"/>
                    </a:cubicBezTo>
                    <a:cubicBezTo>
                      <a:pt x="156" y="209"/>
                      <a:pt x="238" y="104"/>
                      <a:pt x="264" y="65"/>
                    </a:cubicBezTo>
                    <a:cubicBezTo>
                      <a:pt x="233" y="49"/>
                      <a:pt x="233" y="49"/>
                      <a:pt x="233" y="49"/>
                    </a:cubicBezTo>
                    <a:cubicBezTo>
                      <a:pt x="231" y="48"/>
                      <a:pt x="231" y="47"/>
                      <a:pt x="231" y="44"/>
                    </a:cubicBezTo>
                    <a:cubicBezTo>
                      <a:pt x="231" y="42"/>
                      <a:pt x="232" y="41"/>
                      <a:pt x="235" y="39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6" y="0"/>
                      <a:pt x="348" y="0"/>
                      <a:pt x="349" y="0"/>
                    </a:cubicBezTo>
                    <a:cubicBezTo>
                      <a:pt x="350" y="1"/>
                      <a:pt x="351" y="2"/>
                      <a:pt x="351" y="3"/>
                    </a:cubicBezTo>
                    <a:cubicBezTo>
                      <a:pt x="379" y="111"/>
                      <a:pt x="379" y="111"/>
                      <a:pt x="379" y="111"/>
                    </a:cubicBezTo>
                    <a:cubicBezTo>
                      <a:pt x="379" y="114"/>
                      <a:pt x="379" y="115"/>
                      <a:pt x="377" y="116"/>
                    </a:cubicBezTo>
                    <a:cubicBezTo>
                      <a:pt x="376" y="118"/>
                      <a:pt x="374" y="118"/>
                      <a:pt x="371" y="116"/>
                    </a:cubicBezTo>
                    <a:cubicBezTo>
                      <a:pt x="334" y="98"/>
                      <a:pt x="334" y="98"/>
                      <a:pt x="334" y="98"/>
                    </a:cubicBezTo>
                    <a:cubicBezTo>
                      <a:pt x="233" y="227"/>
                      <a:pt x="10" y="269"/>
                      <a:pt x="7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58">
                <a:extLst>
                  <a:ext uri="{FF2B5EF4-FFF2-40B4-BE49-F238E27FC236}">
                    <a16:creationId xmlns:a16="http://schemas.microsoft.com/office/drawing/2014/main" id="{0C2EF540-AC52-7283-59C1-BE311E3DB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563" y="1974216"/>
                <a:ext cx="58738" cy="182563"/>
              </a:xfrm>
              <a:custGeom>
                <a:avLst/>
                <a:gdLst>
                  <a:gd name="T0" fmla="*/ 72 w 72"/>
                  <a:gd name="T1" fmla="*/ 219 h 226"/>
                  <a:gd name="T2" fmla="*/ 64 w 72"/>
                  <a:gd name="T3" fmla="*/ 226 h 226"/>
                  <a:gd name="T4" fmla="*/ 7 w 72"/>
                  <a:gd name="T5" fmla="*/ 226 h 226"/>
                  <a:gd name="T6" fmla="*/ 0 w 72"/>
                  <a:gd name="T7" fmla="*/ 219 h 226"/>
                  <a:gd name="T8" fmla="*/ 0 w 72"/>
                  <a:gd name="T9" fmla="*/ 7 h 226"/>
                  <a:gd name="T10" fmla="*/ 7 w 72"/>
                  <a:gd name="T11" fmla="*/ 0 h 226"/>
                  <a:gd name="T12" fmla="*/ 63 w 72"/>
                  <a:gd name="T13" fmla="*/ 0 h 226"/>
                  <a:gd name="T14" fmla="*/ 71 w 72"/>
                  <a:gd name="T15" fmla="*/ 7 h 226"/>
                  <a:gd name="T16" fmla="*/ 71 w 72"/>
                  <a:gd name="T17" fmla="*/ 219 h 226"/>
                  <a:gd name="T18" fmla="*/ 72 w 72"/>
                  <a:gd name="T19" fmla="*/ 21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26">
                    <a:moveTo>
                      <a:pt x="72" y="219"/>
                    </a:moveTo>
                    <a:cubicBezTo>
                      <a:pt x="72" y="224"/>
                      <a:pt x="68" y="226"/>
                      <a:pt x="64" y="226"/>
                    </a:cubicBezTo>
                    <a:cubicBezTo>
                      <a:pt x="7" y="226"/>
                      <a:pt x="7" y="226"/>
                      <a:pt x="7" y="226"/>
                    </a:cubicBezTo>
                    <a:cubicBezTo>
                      <a:pt x="2" y="226"/>
                      <a:pt x="0" y="222"/>
                      <a:pt x="0" y="2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7"/>
                    </a:cubicBezTo>
                    <a:cubicBezTo>
                      <a:pt x="71" y="219"/>
                      <a:pt x="71" y="219"/>
                      <a:pt x="71" y="219"/>
                    </a:cubicBezTo>
                    <a:lnTo>
                      <a:pt x="72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F228952-EB1E-8F14-C21B-F086B401B7F6}"/>
              </a:ext>
            </a:extLst>
          </p:cNvPr>
          <p:cNvGrpSpPr/>
          <p:nvPr/>
        </p:nvGrpSpPr>
        <p:grpSpPr>
          <a:xfrm>
            <a:off x="8337783" y="4408461"/>
            <a:ext cx="2126956" cy="396000"/>
            <a:chOff x="8049184" y="3987478"/>
            <a:chExt cx="2126956" cy="396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59023DF-0D15-E09C-3518-6A4D7E9BD081}"/>
                </a:ext>
              </a:extLst>
            </p:cNvPr>
            <p:cNvSpPr txBox="1"/>
            <p:nvPr/>
          </p:nvSpPr>
          <p:spPr>
            <a:xfrm>
              <a:off x="8124140" y="4074346"/>
              <a:ext cx="2052000" cy="246221"/>
            </a:xfrm>
            <a:prstGeom prst="rect">
              <a:avLst/>
            </a:prstGeom>
            <a:grpFill/>
          </p:spPr>
          <p:txBody>
            <a:bodyPr wrap="square" lIns="216000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</a:rPr>
                <a:t>SubC</a:t>
              </a:r>
              <a:r>
                <a:rPr lang="en-GB" sz="1000" b="1" dirty="0">
                  <a:solidFill>
                    <a:schemeClr val="bg1"/>
                  </a:solidFill>
                </a:rPr>
                <a:t> Submission (EU)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8685DE9-7830-E1BB-618E-73ED928E6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9184" y="3987478"/>
              <a:ext cx="396000" cy="39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74AEA76-5638-30B7-FAD1-6CC284E59C6F}"/>
                </a:ext>
              </a:extLst>
            </p:cNvPr>
            <p:cNvGrpSpPr/>
            <p:nvPr/>
          </p:nvGrpSpPr>
          <p:grpSpPr>
            <a:xfrm>
              <a:off x="8117101" y="4068693"/>
              <a:ext cx="239656" cy="227395"/>
              <a:chOff x="8281988" y="1832928"/>
              <a:chExt cx="341313" cy="323851"/>
            </a:xfrm>
            <a:grpFill/>
          </p:grpSpPr>
          <p:sp>
            <p:nvSpPr>
              <p:cNvPr id="116" name="Freeform 54">
                <a:extLst>
                  <a:ext uri="{FF2B5EF4-FFF2-40B4-BE49-F238E27FC236}">
                    <a16:creationId xmlns:a16="http://schemas.microsoft.com/office/drawing/2014/main" id="{D9ABE100-E1F3-EC13-283D-ACE86FE62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2096453"/>
                <a:ext cx="57150" cy="60325"/>
              </a:xfrm>
              <a:custGeom>
                <a:avLst/>
                <a:gdLst>
                  <a:gd name="T0" fmla="*/ 71 w 71"/>
                  <a:gd name="T1" fmla="*/ 66 h 73"/>
                  <a:gd name="T2" fmla="*/ 64 w 71"/>
                  <a:gd name="T3" fmla="*/ 73 h 73"/>
                  <a:gd name="T4" fmla="*/ 8 w 71"/>
                  <a:gd name="T5" fmla="*/ 73 h 73"/>
                  <a:gd name="T6" fmla="*/ 0 w 71"/>
                  <a:gd name="T7" fmla="*/ 66 h 73"/>
                  <a:gd name="T8" fmla="*/ 0 w 71"/>
                  <a:gd name="T9" fmla="*/ 7 h 73"/>
                  <a:gd name="T10" fmla="*/ 8 w 71"/>
                  <a:gd name="T11" fmla="*/ 0 h 73"/>
                  <a:gd name="T12" fmla="*/ 64 w 71"/>
                  <a:gd name="T13" fmla="*/ 0 h 73"/>
                  <a:gd name="T14" fmla="*/ 71 w 71"/>
                  <a:gd name="T15" fmla="*/ 7 h 73"/>
                  <a:gd name="T16" fmla="*/ 71 w 71"/>
                  <a:gd name="T17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3">
                    <a:moveTo>
                      <a:pt x="71" y="66"/>
                    </a:moveTo>
                    <a:cubicBezTo>
                      <a:pt x="71" y="71"/>
                      <a:pt x="67" y="73"/>
                      <a:pt x="64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" y="73"/>
                      <a:pt x="0" y="69"/>
                      <a:pt x="0" y="6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9" y="0"/>
                      <a:pt x="71" y="3"/>
                      <a:pt x="71" y="7"/>
                    </a:cubicBezTo>
                    <a:lnTo>
                      <a:pt x="7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55">
                <a:extLst>
                  <a:ext uri="{FF2B5EF4-FFF2-40B4-BE49-F238E27FC236}">
                    <a16:creationId xmlns:a16="http://schemas.microsoft.com/office/drawing/2014/main" id="{F97CA6E4-4767-1CE7-76D6-5B813130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2066291"/>
                <a:ext cx="57150" cy="90488"/>
              </a:xfrm>
              <a:custGeom>
                <a:avLst/>
                <a:gdLst>
                  <a:gd name="T0" fmla="*/ 70 w 70"/>
                  <a:gd name="T1" fmla="*/ 105 h 112"/>
                  <a:gd name="T2" fmla="*/ 63 w 70"/>
                  <a:gd name="T3" fmla="*/ 112 h 112"/>
                  <a:gd name="T4" fmla="*/ 7 w 70"/>
                  <a:gd name="T5" fmla="*/ 112 h 112"/>
                  <a:gd name="T6" fmla="*/ 0 w 70"/>
                  <a:gd name="T7" fmla="*/ 105 h 112"/>
                  <a:gd name="T8" fmla="*/ 0 w 70"/>
                  <a:gd name="T9" fmla="*/ 8 h 112"/>
                  <a:gd name="T10" fmla="*/ 7 w 70"/>
                  <a:gd name="T11" fmla="*/ 0 h 112"/>
                  <a:gd name="T12" fmla="*/ 63 w 70"/>
                  <a:gd name="T13" fmla="*/ 0 h 112"/>
                  <a:gd name="T14" fmla="*/ 70 w 70"/>
                  <a:gd name="T15" fmla="*/ 8 h 112"/>
                  <a:gd name="T16" fmla="*/ 70 w 70"/>
                  <a:gd name="T17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12">
                    <a:moveTo>
                      <a:pt x="70" y="105"/>
                    </a:moveTo>
                    <a:cubicBezTo>
                      <a:pt x="70" y="110"/>
                      <a:pt x="67" y="112"/>
                      <a:pt x="63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2" y="112"/>
                      <a:pt x="0" y="108"/>
                      <a:pt x="0" y="1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8"/>
                    </a:cubicBezTo>
                    <a:lnTo>
                      <a:pt x="7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56">
                <a:extLst>
                  <a:ext uri="{FF2B5EF4-FFF2-40B4-BE49-F238E27FC236}">
                    <a16:creationId xmlns:a16="http://schemas.microsoft.com/office/drawing/2014/main" id="{D8E2E836-B87F-437A-8DB0-51E3C33C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9313" y="2026603"/>
                <a:ext cx="55563" cy="130175"/>
              </a:xfrm>
              <a:custGeom>
                <a:avLst/>
                <a:gdLst>
                  <a:gd name="T0" fmla="*/ 70 w 70"/>
                  <a:gd name="T1" fmla="*/ 153 h 160"/>
                  <a:gd name="T2" fmla="*/ 63 w 70"/>
                  <a:gd name="T3" fmla="*/ 160 h 160"/>
                  <a:gd name="T4" fmla="*/ 7 w 70"/>
                  <a:gd name="T5" fmla="*/ 160 h 160"/>
                  <a:gd name="T6" fmla="*/ 0 w 70"/>
                  <a:gd name="T7" fmla="*/ 153 h 160"/>
                  <a:gd name="T8" fmla="*/ 0 w 70"/>
                  <a:gd name="T9" fmla="*/ 7 h 160"/>
                  <a:gd name="T10" fmla="*/ 7 w 70"/>
                  <a:gd name="T11" fmla="*/ 0 h 160"/>
                  <a:gd name="T12" fmla="*/ 63 w 70"/>
                  <a:gd name="T13" fmla="*/ 0 h 160"/>
                  <a:gd name="T14" fmla="*/ 70 w 70"/>
                  <a:gd name="T15" fmla="*/ 7 h 160"/>
                  <a:gd name="T16" fmla="*/ 70 w 70"/>
                  <a:gd name="T17" fmla="*/ 15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60">
                    <a:moveTo>
                      <a:pt x="70" y="153"/>
                    </a:moveTo>
                    <a:cubicBezTo>
                      <a:pt x="70" y="158"/>
                      <a:pt x="67" y="160"/>
                      <a:pt x="63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2" y="160"/>
                      <a:pt x="0" y="156"/>
                      <a:pt x="0" y="15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7"/>
                    </a:cubicBezTo>
                    <a:lnTo>
                      <a:pt x="7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57">
                <a:extLst>
                  <a:ext uri="{FF2B5EF4-FFF2-40B4-BE49-F238E27FC236}">
                    <a16:creationId xmlns:a16="http://schemas.microsoft.com/office/drawing/2014/main" id="{D8BB31F1-58F4-2EF3-E9DD-C52448EFC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101" y="1832928"/>
                <a:ext cx="304800" cy="217488"/>
              </a:xfrm>
              <a:custGeom>
                <a:avLst/>
                <a:gdLst>
                  <a:gd name="T0" fmla="*/ 7 w 379"/>
                  <a:gd name="T1" fmla="*/ 270 h 270"/>
                  <a:gd name="T2" fmla="*/ 7 w 379"/>
                  <a:gd name="T3" fmla="*/ 270 h 270"/>
                  <a:gd name="T4" fmla="*/ 1 w 379"/>
                  <a:gd name="T5" fmla="*/ 267 h 270"/>
                  <a:gd name="T6" fmla="*/ 5 w 379"/>
                  <a:gd name="T7" fmla="*/ 260 h 270"/>
                  <a:gd name="T8" fmla="*/ 264 w 379"/>
                  <a:gd name="T9" fmla="*/ 65 h 270"/>
                  <a:gd name="T10" fmla="*/ 233 w 379"/>
                  <a:gd name="T11" fmla="*/ 49 h 270"/>
                  <a:gd name="T12" fmla="*/ 231 w 379"/>
                  <a:gd name="T13" fmla="*/ 44 h 270"/>
                  <a:gd name="T14" fmla="*/ 235 w 379"/>
                  <a:gd name="T15" fmla="*/ 39 h 270"/>
                  <a:gd name="T16" fmla="*/ 345 w 379"/>
                  <a:gd name="T17" fmla="*/ 0 h 270"/>
                  <a:gd name="T18" fmla="*/ 349 w 379"/>
                  <a:gd name="T19" fmla="*/ 0 h 270"/>
                  <a:gd name="T20" fmla="*/ 351 w 379"/>
                  <a:gd name="T21" fmla="*/ 3 h 270"/>
                  <a:gd name="T22" fmla="*/ 379 w 379"/>
                  <a:gd name="T23" fmla="*/ 111 h 270"/>
                  <a:gd name="T24" fmla="*/ 377 w 379"/>
                  <a:gd name="T25" fmla="*/ 116 h 270"/>
                  <a:gd name="T26" fmla="*/ 371 w 379"/>
                  <a:gd name="T27" fmla="*/ 116 h 270"/>
                  <a:gd name="T28" fmla="*/ 334 w 379"/>
                  <a:gd name="T29" fmla="*/ 98 h 270"/>
                  <a:gd name="T30" fmla="*/ 7 w 379"/>
                  <a:gd name="T3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70">
                    <a:moveTo>
                      <a:pt x="7" y="270"/>
                    </a:moveTo>
                    <a:cubicBezTo>
                      <a:pt x="7" y="270"/>
                      <a:pt x="7" y="270"/>
                      <a:pt x="7" y="270"/>
                    </a:cubicBezTo>
                    <a:cubicBezTo>
                      <a:pt x="4" y="270"/>
                      <a:pt x="2" y="269"/>
                      <a:pt x="1" y="267"/>
                    </a:cubicBezTo>
                    <a:cubicBezTo>
                      <a:pt x="0" y="264"/>
                      <a:pt x="2" y="262"/>
                      <a:pt x="5" y="260"/>
                    </a:cubicBezTo>
                    <a:cubicBezTo>
                      <a:pt x="156" y="209"/>
                      <a:pt x="238" y="104"/>
                      <a:pt x="264" y="65"/>
                    </a:cubicBezTo>
                    <a:cubicBezTo>
                      <a:pt x="233" y="49"/>
                      <a:pt x="233" y="49"/>
                      <a:pt x="233" y="49"/>
                    </a:cubicBezTo>
                    <a:cubicBezTo>
                      <a:pt x="231" y="48"/>
                      <a:pt x="231" y="47"/>
                      <a:pt x="231" y="44"/>
                    </a:cubicBezTo>
                    <a:cubicBezTo>
                      <a:pt x="231" y="42"/>
                      <a:pt x="232" y="41"/>
                      <a:pt x="235" y="39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6" y="0"/>
                      <a:pt x="348" y="0"/>
                      <a:pt x="349" y="0"/>
                    </a:cubicBezTo>
                    <a:cubicBezTo>
                      <a:pt x="350" y="1"/>
                      <a:pt x="351" y="2"/>
                      <a:pt x="351" y="3"/>
                    </a:cubicBezTo>
                    <a:cubicBezTo>
                      <a:pt x="379" y="111"/>
                      <a:pt x="379" y="111"/>
                      <a:pt x="379" y="111"/>
                    </a:cubicBezTo>
                    <a:cubicBezTo>
                      <a:pt x="379" y="114"/>
                      <a:pt x="379" y="115"/>
                      <a:pt x="377" y="116"/>
                    </a:cubicBezTo>
                    <a:cubicBezTo>
                      <a:pt x="376" y="118"/>
                      <a:pt x="374" y="118"/>
                      <a:pt x="371" y="116"/>
                    </a:cubicBezTo>
                    <a:cubicBezTo>
                      <a:pt x="334" y="98"/>
                      <a:pt x="334" y="98"/>
                      <a:pt x="334" y="98"/>
                    </a:cubicBezTo>
                    <a:cubicBezTo>
                      <a:pt x="233" y="227"/>
                      <a:pt x="10" y="269"/>
                      <a:pt x="7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58">
                <a:extLst>
                  <a:ext uri="{FF2B5EF4-FFF2-40B4-BE49-F238E27FC236}">
                    <a16:creationId xmlns:a16="http://schemas.microsoft.com/office/drawing/2014/main" id="{FEF91E45-AFF4-6C87-68E8-0C3914E2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563" y="1974216"/>
                <a:ext cx="58738" cy="182563"/>
              </a:xfrm>
              <a:custGeom>
                <a:avLst/>
                <a:gdLst>
                  <a:gd name="T0" fmla="*/ 72 w 72"/>
                  <a:gd name="T1" fmla="*/ 219 h 226"/>
                  <a:gd name="T2" fmla="*/ 64 w 72"/>
                  <a:gd name="T3" fmla="*/ 226 h 226"/>
                  <a:gd name="T4" fmla="*/ 7 w 72"/>
                  <a:gd name="T5" fmla="*/ 226 h 226"/>
                  <a:gd name="T6" fmla="*/ 0 w 72"/>
                  <a:gd name="T7" fmla="*/ 219 h 226"/>
                  <a:gd name="T8" fmla="*/ 0 w 72"/>
                  <a:gd name="T9" fmla="*/ 7 h 226"/>
                  <a:gd name="T10" fmla="*/ 7 w 72"/>
                  <a:gd name="T11" fmla="*/ 0 h 226"/>
                  <a:gd name="T12" fmla="*/ 63 w 72"/>
                  <a:gd name="T13" fmla="*/ 0 h 226"/>
                  <a:gd name="T14" fmla="*/ 71 w 72"/>
                  <a:gd name="T15" fmla="*/ 7 h 226"/>
                  <a:gd name="T16" fmla="*/ 71 w 72"/>
                  <a:gd name="T17" fmla="*/ 219 h 226"/>
                  <a:gd name="T18" fmla="*/ 72 w 72"/>
                  <a:gd name="T19" fmla="*/ 21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26">
                    <a:moveTo>
                      <a:pt x="72" y="219"/>
                    </a:moveTo>
                    <a:cubicBezTo>
                      <a:pt x="72" y="224"/>
                      <a:pt x="68" y="226"/>
                      <a:pt x="64" y="226"/>
                    </a:cubicBezTo>
                    <a:cubicBezTo>
                      <a:pt x="7" y="226"/>
                      <a:pt x="7" y="226"/>
                      <a:pt x="7" y="226"/>
                    </a:cubicBezTo>
                    <a:cubicBezTo>
                      <a:pt x="2" y="226"/>
                      <a:pt x="0" y="222"/>
                      <a:pt x="0" y="2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7"/>
                    </a:cubicBezTo>
                    <a:cubicBezTo>
                      <a:pt x="71" y="219"/>
                      <a:pt x="71" y="219"/>
                      <a:pt x="71" y="219"/>
                    </a:cubicBezTo>
                    <a:lnTo>
                      <a:pt x="72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62ED13B-2F5F-B9AD-E6C6-50214877E22E}"/>
              </a:ext>
            </a:extLst>
          </p:cNvPr>
          <p:cNvGrpSpPr/>
          <p:nvPr/>
        </p:nvGrpSpPr>
        <p:grpSpPr>
          <a:xfrm>
            <a:off x="8349975" y="5473289"/>
            <a:ext cx="2126956" cy="396000"/>
            <a:chOff x="8061541" y="5210802"/>
            <a:chExt cx="2126956" cy="396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4509C43-91FE-9A68-C932-24057FA4DB6A}"/>
                </a:ext>
              </a:extLst>
            </p:cNvPr>
            <p:cNvSpPr txBox="1"/>
            <p:nvPr/>
          </p:nvSpPr>
          <p:spPr>
            <a:xfrm>
              <a:off x="8136497" y="5297670"/>
              <a:ext cx="2052000" cy="246221"/>
            </a:xfrm>
            <a:prstGeom prst="rect">
              <a:avLst/>
            </a:prstGeom>
            <a:grpFill/>
          </p:spPr>
          <p:txBody>
            <a:bodyPr wrap="square" lIns="216000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</a:rPr>
                <a:t>SubC</a:t>
              </a:r>
              <a:r>
                <a:rPr lang="en-GB" sz="1000" b="1" dirty="0">
                  <a:solidFill>
                    <a:schemeClr val="bg1"/>
                  </a:solidFill>
                </a:rPr>
                <a:t> Submission (US)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365C9D7-6D28-128D-1B21-56413F489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1541" y="5210802"/>
              <a:ext cx="396000" cy="39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F3BB60F-820B-9686-F34C-676A4F57DC97}"/>
                </a:ext>
              </a:extLst>
            </p:cNvPr>
            <p:cNvGrpSpPr/>
            <p:nvPr/>
          </p:nvGrpSpPr>
          <p:grpSpPr>
            <a:xfrm>
              <a:off x="8129458" y="5292017"/>
              <a:ext cx="239656" cy="227395"/>
              <a:chOff x="8281988" y="1832928"/>
              <a:chExt cx="341313" cy="323851"/>
            </a:xfrm>
            <a:grpFill/>
          </p:grpSpPr>
          <p:sp>
            <p:nvSpPr>
              <p:cNvPr id="125" name="Freeform 54">
                <a:extLst>
                  <a:ext uri="{FF2B5EF4-FFF2-40B4-BE49-F238E27FC236}">
                    <a16:creationId xmlns:a16="http://schemas.microsoft.com/office/drawing/2014/main" id="{28AF750E-5090-E35F-E224-E2513D62C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988" y="2096453"/>
                <a:ext cx="57150" cy="60325"/>
              </a:xfrm>
              <a:custGeom>
                <a:avLst/>
                <a:gdLst>
                  <a:gd name="T0" fmla="*/ 71 w 71"/>
                  <a:gd name="T1" fmla="*/ 66 h 73"/>
                  <a:gd name="T2" fmla="*/ 64 w 71"/>
                  <a:gd name="T3" fmla="*/ 73 h 73"/>
                  <a:gd name="T4" fmla="*/ 8 w 71"/>
                  <a:gd name="T5" fmla="*/ 73 h 73"/>
                  <a:gd name="T6" fmla="*/ 0 w 71"/>
                  <a:gd name="T7" fmla="*/ 66 h 73"/>
                  <a:gd name="T8" fmla="*/ 0 w 71"/>
                  <a:gd name="T9" fmla="*/ 7 h 73"/>
                  <a:gd name="T10" fmla="*/ 8 w 71"/>
                  <a:gd name="T11" fmla="*/ 0 h 73"/>
                  <a:gd name="T12" fmla="*/ 64 w 71"/>
                  <a:gd name="T13" fmla="*/ 0 h 73"/>
                  <a:gd name="T14" fmla="*/ 71 w 71"/>
                  <a:gd name="T15" fmla="*/ 7 h 73"/>
                  <a:gd name="T16" fmla="*/ 71 w 71"/>
                  <a:gd name="T17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3">
                    <a:moveTo>
                      <a:pt x="71" y="66"/>
                    </a:moveTo>
                    <a:cubicBezTo>
                      <a:pt x="71" y="71"/>
                      <a:pt x="67" y="73"/>
                      <a:pt x="64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" y="73"/>
                      <a:pt x="0" y="69"/>
                      <a:pt x="0" y="6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9" y="0"/>
                      <a:pt x="71" y="3"/>
                      <a:pt x="71" y="7"/>
                    </a:cubicBezTo>
                    <a:lnTo>
                      <a:pt x="7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55">
                <a:extLst>
                  <a:ext uri="{FF2B5EF4-FFF2-40B4-BE49-F238E27FC236}">
                    <a16:creationId xmlns:a16="http://schemas.microsoft.com/office/drawing/2014/main" id="{A34F6D36-7446-91C6-E4BE-5E09F3FAE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2066291"/>
                <a:ext cx="57150" cy="90488"/>
              </a:xfrm>
              <a:custGeom>
                <a:avLst/>
                <a:gdLst>
                  <a:gd name="T0" fmla="*/ 70 w 70"/>
                  <a:gd name="T1" fmla="*/ 105 h 112"/>
                  <a:gd name="T2" fmla="*/ 63 w 70"/>
                  <a:gd name="T3" fmla="*/ 112 h 112"/>
                  <a:gd name="T4" fmla="*/ 7 w 70"/>
                  <a:gd name="T5" fmla="*/ 112 h 112"/>
                  <a:gd name="T6" fmla="*/ 0 w 70"/>
                  <a:gd name="T7" fmla="*/ 105 h 112"/>
                  <a:gd name="T8" fmla="*/ 0 w 70"/>
                  <a:gd name="T9" fmla="*/ 8 h 112"/>
                  <a:gd name="T10" fmla="*/ 7 w 70"/>
                  <a:gd name="T11" fmla="*/ 0 h 112"/>
                  <a:gd name="T12" fmla="*/ 63 w 70"/>
                  <a:gd name="T13" fmla="*/ 0 h 112"/>
                  <a:gd name="T14" fmla="*/ 70 w 70"/>
                  <a:gd name="T15" fmla="*/ 8 h 112"/>
                  <a:gd name="T16" fmla="*/ 70 w 70"/>
                  <a:gd name="T17" fmla="*/ 10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12">
                    <a:moveTo>
                      <a:pt x="70" y="105"/>
                    </a:moveTo>
                    <a:cubicBezTo>
                      <a:pt x="70" y="110"/>
                      <a:pt x="67" y="112"/>
                      <a:pt x="63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2" y="112"/>
                      <a:pt x="0" y="108"/>
                      <a:pt x="0" y="1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8"/>
                    </a:cubicBezTo>
                    <a:lnTo>
                      <a:pt x="7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56">
                <a:extLst>
                  <a:ext uri="{FF2B5EF4-FFF2-40B4-BE49-F238E27FC236}">
                    <a16:creationId xmlns:a16="http://schemas.microsoft.com/office/drawing/2014/main" id="{72F6EA50-2664-08CE-9B76-5219E5CFE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9313" y="2026603"/>
                <a:ext cx="55563" cy="130175"/>
              </a:xfrm>
              <a:custGeom>
                <a:avLst/>
                <a:gdLst>
                  <a:gd name="T0" fmla="*/ 70 w 70"/>
                  <a:gd name="T1" fmla="*/ 153 h 160"/>
                  <a:gd name="T2" fmla="*/ 63 w 70"/>
                  <a:gd name="T3" fmla="*/ 160 h 160"/>
                  <a:gd name="T4" fmla="*/ 7 w 70"/>
                  <a:gd name="T5" fmla="*/ 160 h 160"/>
                  <a:gd name="T6" fmla="*/ 0 w 70"/>
                  <a:gd name="T7" fmla="*/ 153 h 160"/>
                  <a:gd name="T8" fmla="*/ 0 w 70"/>
                  <a:gd name="T9" fmla="*/ 7 h 160"/>
                  <a:gd name="T10" fmla="*/ 7 w 70"/>
                  <a:gd name="T11" fmla="*/ 0 h 160"/>
                  <a:gd name="T12" fmla="*/ 63 w 70"/>
                  <a:gd name="T13" fmla="*/ 0 h 160"/>
                  <a:gd name="T14" fmla="*/ 70 w 70"/>
                  <a:gd name="T15" fmla="*/ 7 h 160"/>
                  <a:gd name="T16" fmla="*/ 70 w 70"/>
                  <a:gd name="T17" fmla="*/ 15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60">
                    <a:moveTo>
                      <a:pt x="70" y="153"/>
                    </a:moveTo>
                    <a:cubicBezTo>
                      <a:pt x="70" y="158"/>
                      <a:pt x="67" y="160"/>
                      <a:pt x="63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2" y="160"/>
                      <a:pt x="0" y="156"/>
                      <a:pt x="0" y="15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0" y="4"/>
                      <a:pt x="70" y="7"/>
                    </a:cubicBezTo>
                    <a:lnTo>
                      <a:pt x="7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57">
                <a:extLst>
                  <a:ext uri="{FF2B5EF4-FFF2-40B4-BE49-F238E27FC236}">
                    <a16:creationId xmlns:a16="http://schemas.microsoft.com/office/drawing/2014/main" id="{BF2AB75E-B594-D11B-7FC7-7EFA5312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3101" y="1832928"/>
                <a:ext cx="304800" cy="217488"/>
              </a:xfrm>
              <a:custGeom>
                <a:avLst/>
                <a:gdLst>
                  <a:gd name="T0" fmla="*/ 7 w 379"/>
                  <a:gd name="T1" fmla="*/ 270 h 270"/>
                  <a:gd name="T2" fmla="*/ 7 w 379"/>
                  <a:gd name="T3" fmla="*/ 270 h 270"/>
                  <a:gd name="T4" fmla="*/ 1 w 379"/>
                  <a:gd name="T5" fmla="*/ 267 h 270"/>
                  <a:gd name="T6" fmla="*/ 5 w 379"/>
                  <a:gd name="T7" fmla="*/ 260 h 270"/>
                  <a:gd name="T8" fmla="*/ 264 w 379"/>
                  <a:gd name="T9" fmla="*/ 65 h 270"/>
                  <a:gd name="T10" fmla="*/ 233 w 379"/>
                  <a:gd name="T11" fmla="*/ 49 h 270"/>
                  <a:gd name="T12" fmla="*/ 231 w 379"/>
                  <a:gd name="T13" fmla="*/ 44 h 270"/>
                  <a:gd name="T14" fmla="*/ 235 w 379"/>
                  <a:gd name="T15" fmla="*/ 39 h 270"/>
                  <a:gd name="T16" fmla="*/ 345 w 379"/>
                  <a:gd name="T17" fmla="*/ 0 h 270"/>
                  <a:gd name="T18" fmla="*/ 349 w 379"/>
                  <a:gd name="T19" fmla="*/ 0 h 270"/>
                  <a:gd name="T20" fmla="*/ 351 w 379"/>
                  <a:gd name="T21" fmla="*/ 3 h 270"/>
                  <a:gd name="T22" fmla="*/ 379 w 379"/>
                  <a:gd name="T23" fmla="*/ 111 h 270"/>
                  <a:gd name="T24" fmla="*/ 377 w 379"/>
                  <a:gd name="T25" fmla="*/ 116 h 270"/>
                  <a:gd name="T26" fmla="*/ 371 w 379"/>
                  <a:gd name="T27" fmla="*/ 116 h 270"/>
                  <a:gd name="T28" fmla="*/ 334 w 379"/>
                  <a:gd name="T29" fmla="*/ 98 h 270"/>
                  <a:gd name="T30" fmla="*/ 7 w 379"/>
                  <a:gd name="T3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70">
                    <a:moveTo>
                      <a:pt x="7" y="270"/>
                    </a:moveTo>
                    <a:cubicBezTo>
                      <a:pt x="7" y="270"/>
                      <a:pt x="7" y="270"/>
                      <a:pt x="7" y="270"/>
                    </a:cubicBezTo>
                    <a:cubicBezTo>
                      <a:pt x="4" y="270"/>
                      <a:pt x="2" y="269"/>
                      <a:pt x="1" y="267"/>
                    </a:cubicBezTo>
                    <a:cubicBezTo>
                      <a:pt x="0" y="264"/>
                      <a:pt x="2" y="262"/>
                      <a:pt x="5" y="260"/>
                    </a:cubicBezTo>
                    <a:cubicBezTo>
                      <a:pt x="156" y="209"/>
                      <a:pt x="238" y="104"/>
                      <a:pt x="264" y="65"/>
                    </a:cubicBezTo>
                    <a:cubicBezTo>
                      <a:pt x="233" y="49"/>
                      <a:pt x="233" y="49"/>
                      <a:pt x="233" y="49"/>
                    </a:cubicBezTo>
                    <a:cubicBezTo>
                      <a:pt x="231" y="48"/>
                      <a:pt x="231" y="47"/>
                      <a:pt x="231" y="44"/>
                    </a:cubicBezTo>
                    <a:cubicBezTo>
                      <a:pt x="231" y="42"/>
                      <a:pt x="232" y="41"/>
                      <a:pt x="235" y="39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6" y="0"/>
                      <a:pt x="348" y="0"/>
                      <a:pt x="349" y="0"/>
                    </a:cubicBezTo>
                    <a:cubicBezTo>
                      <a:pt x="350" y="1"/>
                      <a:pt x="351" y="2"/>
                      <a:pt x="351" y="3"/>
                    </a:cubicBezTo>
                    <a:cubicBezTo>
                      <a:pt x="379" y="111"/>
                      <a:pt x="379" y="111"/>
                      <a:pt x="379" y="111"/>
                    </a:cubicBezTo>
                    <a:cubicBezTo>
                      <a:pt x="379" y="114"/>
                      <a:pt x="379" y="115"/>
                      <a:pt x="377" y="116"/>
                    </a:cubicBezTo>
                    <a:cubicBezTo>
                      <a:pt x="376" y="118"/>
                      <a:pt x="374" y="118"/>
                      <a:pt x="371" y="116"/>
                    </a:cubicBezTo>
                    <a:cubicBezTo>
                      <a:pt x="334" y="98"/>
                      <a:pt x="334" y="98"/>
                      <a:pt x="334" y="98"/>
                    </a:cubicBezTo>
                    <a:cubicBezTo>
                      <a:pt x="233" y="227"/>
                      <a:pt x="10" y="269"/>
                      <a:pt x="7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58">
                <a:extLst>
                  <a:ext uri="{FF2B5EF4-FFF2-40B4-BE49-F238E27FC236}">
                    <a16:creationId xmlns:a16="http://schemas.microsoft.com/office/drawing/2014/main" id="{935A1784-1A48-74DD-E004-424EE14DF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563" y="1974216"/>
                <a:ext cx="58738" cy="182563"/>
              </a:xfrm>
              <a:custGeom>
                <a:avLst/>
                <a:gdLst>
                  <a:gd name="T0" fmla="*/ 72 w 72"/>
                  <a:gd name="T1" fmla="*/ 219 h 226"/>
                  <a:gd name="T2" fmla="*/ 64 w 72"/>
                  <a:gd name="T3" fmla="*/ 226 h 226"/>
                  <a:gd name="T4" fmla="*/ 7 w 72"/>
                  <a:gd name="T5" fmla="*/ 226 h 226"/>
                  <a:gd name="T6" fmla="*/ 0 w 72"/>
                  <a:gd name="T7" fmla="*/ 219 h 226"/>
                  <a:gd name="T8" fmla="*/ 0 w 72"/>
                  <a:gd name="T9" fmla="*/ 7 h 226"/>
                  <a:gd name="T10" fmla="*/ 7 w 72"/>
                  <a:gd name="T11" fmla="*/ 0 h 226"/>
                  <a:gd name="T12" fmla="*/ 63 w 72"/>
                  <a:gd name="T13" fmla="*/ 0 h 226"/>
                  <a:gd name="T14" fmla="*/ 71 w 72"/>
                  <a:gd name="T15" fmla="*/ 7 h 226"/>
                  <a:gd name="T16" fmla="*/ 71 w 72"/>
                  <a:gd name="T17" fmla="*/ 219 h 226"/>
                  <a:gd name="T18" fmla="*/ 72 w 72"/>
                  <a:gd name="T19" fmla="*/ 21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26">
                    <a:moveTo>
                      <a:pt x="72" y="219"/>
                    </a:moveTo>
                    <a:cubicBezTo>
                      <a:pt x="72" y="224"/>
                      <a:pt x="68" y="226"/>
                      <a:pt x="64" y="226"/>
                    </a:cubicBezTo>
                    <a:cubicBezTo>
                      <a:pt x="7" y="226"/>
                      <a:pt x="7" y="226"/>
                      <a:pt x="7" y="226"/>
                    </a:cubicBezTo>
                    <a:cubicBezTo>
                      <a:pt x="2" y="226"/>
                      <a:pt x="0" y="222"/>
                      <a:pt x="0" y="2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7"/>
                    </a:cubicBezTo>
                    <a:cubicBezTo>
                      <a:pt x="71" y="219"/>
                      <a:pt x="71" y="219"/>
                      <a:pt x="71" y="219"/>
                    </a:cubicBezTo>
                    <a:lnTo>
                      <a:pt x="72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7AB6F9E-DE59-3AAD-929B-25EE22FE31AE}"/>
              </a:ext>
            </a:extLst>
          </p:cNvPr>
          <p:cNvSpPr txBox="1"/>
          <p:nvPr/>
        </p:nvSpPr>
        <p:spPr>
          <a:xfrm>
            <a:off x="5722527" y="5165065"/>
            <a:ext cx="2052000" cy="246221"/>
          </a:xfrm>
          <a:prstGeom prst="rect">
            <a:avLst/>
          </a:prstGeom>
          <a:solidFill>
            <a:srgbClr val="4D83DD"/>
          </a:solidFill>
        </p:spPr>
        <p:txBody>
          <a:bodyPr wrap="square" lIns="288000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Medical Device Program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5DA4C2-2587-DBD8-312E-59CDE370C994}"/>
              </a:ext>
            </a:extLst>
          </p:cNvPr>
          <p:cNvSpPr txBox="1"/>
          <p:nvPr/>
        </p:nvSpPr>
        <p:spPr>
          <a:xfrm>
            <a:off x="5720723" y="5476291"/>
            <a:ext cx="2052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b="0" i="0" dirty="0">
                <a:effectLst/>
              </a:rPr>
              <a:t>Bio-Comp │E &amp; L</a:t>
            </a: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Wingdings 2" panose="05020102010507070707" pitchFamily="18" charset="2"/>
              <a:buChar char=""/>
            </a:pPr>
            <a:r>
              <a:rPr lang="en-US" sz="1000" dirty="0"/>
              <a:t>In-Use tests</a:t>
            </a:r>
            <a:r>
              <a:rPr lang="en-US" sz="1000" b="0" i="0" dirty="0">
                <a:effectLst/>
              </a:rPr>
              <a:t> </a:t>
            </a:r>
            <a:endParaRPr lang="en-GB" sz="10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B4AB7A1-67A3-9834-4697-E9047EF18974}"/>
              </a:ext>
            </a:extLst>
          </p:cNvPr>
          <p:cNvSpPr>
            <a:spLocks noChangeAspect="1"/>
          </p:cNvSpPr>
          <p:nvPr/>
        </p:nvSpPr>
        <p:spPr>
          <a:xfrm>
            <a:off x="5647571" y="5078197"/>
            <a:ext cx="396000" cy="396000"/>
          </a:xfrm>
          <a:prstGeom prst="ellipse">
            <a:avLst/>
          </a:prstGeom>
          <a:solidFill>
            <a:srgbClr val="4D83DD"/>
          </a:solidFill>
          <a:ln w="952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2021F3C-5F1D-A508-0E63-9F764B76DB29}"/>
              </a:ext>
            </a:extLst>
          </p:cNvPr>
          <p:cNvGrpSpPr/>
          <p:nvPr/>
        </p:nvGrpSpPr>
        <p:grpSpPr>
          <a:xfrm>
            <a:off x="5723726" y="5159412"/>
            <a:ext cx="239656" cy="227395"/>
            <a:chOff x="8281988" y="1832928"/>
            <a:chExt cx="341313" cy="323851"/>
          </a:xfrm>
          <a:solidFill>
            <a:schemeClr val="bg1"/>
          </a:solidFill>
        </p:grpSpPr>
        <p:sp>
          <p:nvSpPr>
            <p:cNvPr id="134" name="Freeform 54">
              <a:extLst>
                <a:ext uri="{FF2B5EF4-FFF2-40B4-BE49-F238E27FC236}">
                  <a16:creationId xmlns:a16="http://schemas.microsoft.com/office/drawing/2014/main" id="{F659DD2F-8564-F636-65E9-458A4416E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096453"/>
              <a:ext cx="57150" cy="60325"/>
            </a:xfrm>
            <a:custGeom>
              <a:avLst/>
              <a:gdLst>
                <a:gd name="T0" fmla="*/ 71 w 71"/>
                <a:gd name="T1" fmla="*/ 66 h 73"/>
                <a:gd name="T2" fmla="*/ 64 w 71"/>
                <a:gd name="T3" fmla="*/ 73 h 73"/>
                <a:gd name="T4" fmla="*/ 8 w 71"/>
                <a:gd name="T5" fmla="*/ 73 h 73"/>
                <a:gd name="T6" fmla="*/ 0 w 71"/>
                <a:gd name="T7" fmla="*/ 66 h 73"/>
                <a:gd name="T8" fmla="*/ 0 w 71"/>
                <a:gd name="T9" fmla="*/ 7 h 73"/>
                <a:gd name="T10" fmla="*/ 8 w 71"/>
                <a:gd name="T11" fmla="*/ 0 h 73"/>
                <a:gd name="T12" fmla="*/ 64 w 71"/>
                <a:gd name="T13" fmla="*/ 0 h 73"/>
                <a:gd name="T14" fmla="*/ 71 w 71"/>
                <a:gd name="T15" fmla="*/ 7 h 73"/>
                <a:gd name="T16" fmla="*/ 71 w 71"/>
                <a:gd name="T1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3">
                  <a:moveTo>
                    <a:pt x="71" y="66"/>
                  </a:moveTo>
                  <a:cubicBezTo>
                    <a:pt x="71" y="71"/>
                    <a:pt x="67" y="73"/>
                    <a:pt x="64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1" y="3"/>
                    <a:pt x="71" y="7"/>
                  </a:cubicBezTo>
                  <a:lnTo>
                    <a:pt x="7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55">
              <a:extLst>
                <a:ext uri="{FF2B5EF4-FFF2-40B4-BE49-F238E27FC236}">
                  <a16:creationId xmlns:a16="http://schemas.microsoft.com/office/drawing/2014/main" id="{4951F7FF-C065-DEE1-5585-02D1F215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2066291"/>
              <a:ext cx="57150" cy="90488"/>
            </a:xfrm>
            <a:custGeom>
              <a:avLst/>
              <a:gdLst>
                <a:gd name="T0" fmla="*/ 70 w 70"/>
                <a:gd name="T1" fmla="*/ 105 h 112"/>
                <a:gd name="T2" fmla="*/ 63 w 70"/>
                <a:gd name="T3" fmla="*/ 112 h 112"/>
                <a:gd name="T4" fmla="*/ 7 w 70"/>
                <a:gd name="T5" fmla="*/ 112 h 112"/>
                <a:gd name="T6" fmla="*/ 0 w 70"/>
                <a:gd name="T7" fmla="*/ 105 h 112"/>
                <a:gd name="T8" fmla="*/ 0 w 70"/>
                <a:gd name="T9" fmla="*/ 8 h 112"/>
                <a:gd name="T10" fmla="*/ 7 w 70"/>
                <a:gd name="T11" fmla="*/ 0 h 112"/>
                <a:gd name="T12" fmla="*/ 63 w 70"/>
                <a:gd name="T13" fmla="*/ 0 h 112"/>
                <a:gd name="T14" fmla="*/ 70 w 70"/>
                <a:gd name="T15" fmla="*/ 8 h 112"/>
                <a:gd name="T16" fmla="*/ 70 w 70"/>
                <a:gd name="T17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12">
                  <a:moveTo>
                    <a:pt x="70" y="105"/>
                  </a:moveTo>
                  <a:cubicBezTo>
                    <a:pt x="70" y="110"/>
                    <a:pt x="67" y="112"/>
                    <a:pt x="63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2" y="112"/>
                    <a:pt x="0" y="108"/>
                    <a:pt x="0" y="10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8"/>
                  </a:cubicBezTo>
                  <a:lnTo>
                    <a:pt x="7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56">
              <a:extLst>
                <a:ext uri="{FF2B5EF4-FFF2-40B4-BE49-F238E27FC236}">
                  <a16:creationId xmlns:a16="http://schemas.microsoft.com/office/drawing/2014/main" id="{0A1E2FBF-BBB4-85A5-ECB3-EE8507364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2026603"/>
              <a:ext cx="55563" cy="130175"/>
            </a:xfrm>
            <a:custGeom>
              <a:avLst/>
              <a:gdLst>
                <a:gd name="T0" fmla="*/ 70 w 70"/>
                <a:gd name="T1" fmla="*/ 153 h 160"/>
                <a:gd name="T2" fmla="*/ 63 w 70"/>
                <a:gd name="T3" fmla="*/ 160 h 160"/>
                <a:gd name="T4" fmla="*/ 7 w 70"/>
                <a:gd name="T5" fmla="*/ 160 h 160"/>
                <a:gd name="T6" fmla="*/ 0 w 70"/>
                <a:gd name="T7" fmla="*/ 153 h 160"/>
                <a:gd name="T8" fmla="*/ 0 w 70"/>
                <a:gd name="T9" fmla="*/ 7 h 160"/>
                <a:gd name="T10" fmla="*/ 7 w 70"/>
                <a:gd name="T11" fmla="*/ 0 h 160"/>
                <a:gd name="T12" fmla="*/ 63 w 70"/>
                <a:gd name="T13" fmla="*/ 0 h 160"/>
                <a:gd name="T14" fmla="*/ 70 w 70"/>
                <a:gd name="T15" fmla="*/ 7 h 160"/>
                <a:gd name="T16" fmla="*/ 70 w 7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0">
                  <a:moveTo>
                    <a:pt x="70" y="153"/>
                  </a:moveTo>
                  <a:cubicBezTo>
                    <a:pt x="70" y="158"/>
                    <a:pt x="67" y="160"/>
                    <a:pt x="63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2" y="160"/>
                    <a:pt x="0" y="156"/>
                    <a:pt x="0" y="15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0" y="4"/>
                    <a:pt x="70" y="7"/>
                  </a:cubicBezTo>
                  <a:lnTo>
                    <a:pt x="7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57">
              <a:extLst>
                <a:ext uri="{FF2B5EF4-FFF2-40B4-BE49-F238E27FC236}">
                  <a16:creationId xmlns:a16="http://schemas.microsoft.com/office/drawing/2014/main" id="{D2A24D15-133F-AA9B-C030-B2A10781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1832928"/>
              <a:ext cx="304800" cy="217488"/>
            </a:xfrm>
            <a:custGeom>
              <a:avLst/>
              <a:gdLst>
                <a:gd name="T0" fmla="*/ 7 w 379"/>
                <a:gd name="T1" fmla="*/ 270 h 270"/>
                <a:gd name="T2" fmla="*/ 7 w 379"/>
                <a:gd name="T3" fmla="*/ 270 h 270"/>
                <a:gd name="T4" fmla="*/ 1 w 379"/>
                <a:gd name="T5" fmla="*/ 267 h 270"/>
                <a:gd name="T6" fmla="*/ 5 w 379"/>
                <a:gd name="T7" fmla="*/ 260 h 270"/>
                <a:gd name="T8" fmla="*/ 264 w 379"/>
                <a:gd name="T9" fmla="*/ 65 h 270"/>
                <a:gd name="T10" fmla="*/ 233 w 379"/>
                <a:gd name="T11" fmla="*/ 49 h 270"/>
                <a:gd name="T12" fmla="*/ 231 w 379"/>
                <a:gd name="T13" fmla="*/ 44 h 270"/>
                <a:gd name="T14" fmla="*/ 235 w 379"/>
                <a:gd name="T15" fmla="*/ 39 h 270"/>
                <a:gd name="T16" fmla="*/ 345 w 379"/>
                <a:gd name="T17" fmla="*/ 0 h 270"/>
                <a:gd name="T18" fmla="*/ 349 w 379"/>
                <a:gd name="T19" fmla="*/ 0 h 270"/>
                <a:gd name="T20" fmla="*/ 351 w 379"/>
                <a:gd name="T21" fmla="*/ 3 h 270"/>
                <a:gd name="T22" fmla="*/ 379 w 379"/>
                <a:gd name="T23" fmla="*/ 111 h 270"/>
                <a:gd name="T24" fmla="*/ 377 w 379"/>
                <a:gd name="T25" fmla="*/ 116 h 270"/>
                <a:gd name="T26" fmla="*/ 371 w 379"/>
                <a:gd name="T27" fmla="*/ 116 h 270"/>
                <a:gd name="T28" fmla="*/ 334 w 379"/>
                <a:gd name="T29" fmla="*/ 98 h 270"/>
                <a:gd name="T30" fmla="*/ 7 w 379"/>
                <a:gd name="T3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70">
                  <a:moveTo>
                    <a:pt x="7" y="270"/>
                  </a:moveTo>
                  <a:cubicBezTo>
                    <a:pt x="7" y="270"/>
                    <a:pt x="7" y="270"/>
                    <a:pt x="7" y="270"/>
                  </a:cubicBezTo>
                  <a:cubicBezTo>
                    <a:pt x="4" y="270"/>
                    <a:pt x="2" y="269"/>
                    <a:pt x="1" y="267"/>
                  </a:cubicBezTo>
                  <a:cubicBezTo>
                    <a:pt x="0" y="264"/>
                    <a:pt x="2" y="262"/>
                    <a:pt x="5" y="260"/>
                  </a:cubicBezTo>
                  <a:cubicBezTo>
                    <a:pt x="156" y="209"/>
                    <a:pt x="238" y="104"/>
                    <a:pt x="264" y="65"/>
                  </a:cubicBezTo>
                  <a:cubicBezTo>
                    <a:pt x="233" y="49"/>
                    <a:pt x="233" y="49"/>
                    <a:pt x="233" y="49"/>
                  </a:cubicBezTo>
                  <a:cubicBezTo>
                    <a:pt x="231" y="48"/>
                    <a:pt x="231" y="47"/>
                    <a:pt x="231" y="44"/>
                  </a:cubicBezTo>
                  <a:cubicBezTo>
                    <a:pt x="231" y="42"/>
                    <a:pt x="232" y="41"/>
                    <a:pt x="235" y="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6" y="0"/>
                    <a:pt x="348" y="0"/>
                    <a:pt x="349" y="0"/>
                  </a:cubicBezTo>
                  <a:cubicBezTo>
                    <a:pt x="350" y="1"/>
                    <a:pt x="351" y="2"/>
                    <a:pt x="351" y="3"/>
                  </a:cubicBezTo>
                  <a:cubicBezTo>
                    <a:pt x="379" y="111"/>
                    <a:pt x="379" y="111"/>
                    <a:pt x="379" y="111"/>
                  </a:cubicBezTo>
                  <a:cubicBezTo>
                    <a:pt x="379" y="114"/>
                    <a:pt x="379" y="115"/>
                    <a:pt x="377" y="116"/>
                  </a:cubicBezTo>
                  <a:cubicBezTo>
                    <a:pt x="376" y="118"/>
                    <a:pt x="374" y="118"/>
                    <a:pt x="371" y="116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233" y="227"/>
                    <a:pt x="10" y="269"/>
                    <a:pt x="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58">
              <a:extLst>
                <a:ext uri="{FF2B5EF4-FFF2-40B4-BE49-F238E27FC236}">
                  <a16:creationId xmlns:a16="http://schemas.microsoft.com/office/drawing/2014/main" id="{237BF379-2292-D907-D7F0-8DEE8501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1974216"/>
              <a:ext cx="58738" cy="182563"/>
            </a:xfrm>
            <a:custGeom>
              <a:avLst/>
              <a:gdLst>
                <a:gd name="T0" fmla="*/ 72 w 72"/>
                <a:gd name="T1" fmla="*/ 219 h 226"/>
                <a:gd name="T2" fmla="*/ 64 w 72"/>
                <a:gd name="T3" fmla="*/ 226 h 226"/>
                <a:gd name="T4" fmla="*/ 7 w 72"/>
                <a:gd name="T5" fmla="*/ 226 h 226"/>
                <a:gd name="T6" fmla="*/ 0 w 72"/>
                <a:gd name="T7" fmla="*/ 219 h 226"/>
                <a:gd name="T8" fmla="*/ 0 w 72"/>
                <a:gd name="T9" fmla="*/ 7 h 226"/>
                <a:gd name="T10" fmla="*/ 7 w 72"/>
                <a:gd name="T11" fmla="*/ 0 h 226"/>
                <a:gd name="T12" fmla="*/ 63 w 72"/>
                <a:gd name="T13" fmla="*/ 0 h 226"/>
                <a:gd name="T14" fmla="*/ 71 w 72"/>
                <a:gd name="T15" fmla="*/ 7 h 226"/>
                <a:gd name="T16" fmla="*/ 71 w 72"/>
                <a:gd name="T17" fmla="*/ 219 h 226"/>
                <a:gd name="T18" fmla="*/ 72 w 72"/>
                <a:gd name="T19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6">
                  <a:moveTo>
                    <a:pt x="72" y="219"/>
                  </a:moveTo>
                  <a:cubicBezTo>
                    <a:pt x="72" y="224"/>
                    <a:pt x="68" y="226"/>
                    <a:pt x="64" y="226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2" y="226"/>
                    <a:pt x="0" y="222"/>
                    <a:pt x="0" y="21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7"/>
                  </a:cubicBezTo>
                  <a:cubicBezTo>
                    <a:pt x="71" y="219"/>
                    <a:pt x="71" y="219"/>
                    <a:pt x="71" y="219"/>
                  </a:cubicBez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246C03-CAEF-2632-BE5D-582D581B9CE6}"/>
              </a:ext>
            </a:extLst>
          </p:cNvPr>
          <p:cNvGrpSpPr/>
          <p:nvPr/>
        </p:nvGrpSpPr>
        <p:grpSpPr>
          <a:xfrm>
            <a:off x="8568608" y="3644976"/>
            <a:ext cx="1687942" cy="720000"/>
            <a:chOff x="8217072" y="3310282"/>
            <a:chExt cx="1687942" cy="720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162AA7-BDFE-221F-8B4C-B138201DAF01}"/>
                </a:ext>
              </a:extLst>
            </p:cNvPr>
            <p:cNvSpPr txBox="1"/>
            <p:nvPr/>
          </p:nvSpPr>
          <p:spPr>
            <a:xfrm>
              <a:off x="8217072" y="3310282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36000" rIns="36000" rtlCol="0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bg2"/>
                </a:buClr>
              </a:pPr>
              <a:r>
                <a:rPr lang="en-US" sz="1100" b="1">
                  <a:solidFill>
                    <a:schemeClr val="accent3"/>
                  </a:solidFill>
                </a:rPr>
                <a:t>Year 2025 (EU)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154C279-1304-CEA6-F120-64A794815DD6}"/>
                </a:ext>
              </a:extLst>
            </p:cNvPr>
            <p:cNvSpPr txBox="1"/>
            <p:nvPr/>
          </p:nvSpPr>
          <p:spPr>
            <a:xfrm>
              <a:off x="9185014" y="3310282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36000" rIns="36000" rtlCol="0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bg2"/>
                </a:buClr>
              </a:pPr>
              <a:r>
                <a:rPr lang="en-US" sz="1100" b="1" i="0">
                  <a:solidFill>
                    <a:schemeClr val="accent3"/>
                  </a:solidFill>
                  <a:effectLst/>
                </a:rPr>
                <a:t>Year 2026 </a:t>
              </a:r>
              <a:r>
                <a:rPr lang="en-US" sz="1100" b="1">
                  <a:solidFill>
                    <a:schemeClr val="accent3"/>
                  </a:solidFill>
                </a:rPr>
                <a:t>(US)</a:t>
              </a:r>
              <a:endParaRPr lang="en-GB" sz="1100" b="1">
                <a:solidFill>
                  <a:schemeClr val="accent3"/>
                </a:solidFill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1A2B89B2-7939-F57E-079D-19964DA2AE8B}"/>
              </a:ext>
            </a:extLst>
          </p:cNvPr>
          <p:cNvSpPr txBox="1"/>
          <p:nvPr/>
        </p:nvSpPr>
        <p:spPr>
          <a:xfrm>
            <a:off x="9051506" y="478241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1100" b="1" i="0" dirty="0">
                <a:solidFill>
                  <a:schemeClr val="accent3"/>
                </a:solidFill>
                <a:effectLst/>
              </a:rPr>
              <a:t>Year 2026</a:t>
            </a:r>
            <a:endParaRPr lang="en-GB" sz="1100" b="1" dirty="0">
              <a:solidFill>
                <a:schemeClr val="accent3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5CD35FC-57AB-D86B-BA6C-D174BD65AAEA}"/>
              </a:ext>
            </a:extLst>
          </p:cNvPr>
          <p:cNvSpPr txBox="1"/>
          <p:nvPr/>
        </p:nvSpPr>
        <p:spPr>
          <a:xfrm>
            <a:off x="9051506" y="586536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1100" b="1" i="0" dirty="0">
                <a:solidFill>
                  <a:schemeClr val="accent3"/>
                </a:solidFill>
                <a:effectLst/>
              </a:rPr>
              <a:t>Year 2027</a:t>
            </a:r>
            <a:endParaRPr lang="en-GB" sz="1100" b="1" dirty="0">
              <a:solidFill>
                <a:schemeClr val="accent3"/>
              </a:solidFill>
            </a:endParaRPr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CAE578C3-91CD-D688-55B1-8396A0B1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40" y="732941"/>
            <a:ext cx="9720000" cy="432000"/>
          </a:xfrm>
        </p:spPr>
        <p:txBody>
          <a:bodyPr/>
          <a:lstStyle/>
          <a:p>
            <a:r>
              <a:rPr lang="en-GB" dirty="0"/>
              <a:t>Strong Product Development and Execution-focused Outlook</a:t>
            </a:r>
          </a:p>
        </p:txBody>
      </p:sp>
      <p:graphicFrame>
        <p:nvGraphicFramePr>
          <p:cNvPr id="8" name="Group 24">
            <a:extLst>
              <a:ext uri="{FF2B5EF4-FFF2-40B4-BE49-F238E27FC236}">
                <a16:creationId xmlns:a16="http://schemas.microsoft.com/office/drawing/2014/main" id="{89797A8F-D5AA-9DE5-95A2-13DB2977A40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3595" y="1676399"/>
          <a:ext cx="4733778" cy="234000"/>
        </p:xfrm>
        <a:graphic>
          <a:graphicData uri="http://schemas.openxmlformats.org/drawingml/2006/table">
            <a:tbl>
              <a:tblPr/>
              <a:tblGrid>
                <a:gridCol w="473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Product Development Achievements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marL="54000" marR="54000" marT="36000" marB="3600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Group 24">
            <a:extLst>
              <a:ext uri="{FF2B5EF4-FFF2-40B4-BE49-F238E27FC236}">
                <a16:creationId xmlns:a16="http://schemas.microsoft.com/office/drawing/2014/main" id="{1DE9D488-A813-C13E-FDAC-47A2ACECCCC7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07538" y="1667019"/>
          <a:ext cx="2243797" cy="234000"/>
        </p:xfrm>
        <a:graphic>
          <a:graphicData uri="http://schemas.openxmlformats.org/drawingml/2006/table">
            <a:tbl>
              <a:tblPr/>
              <a:tblGrid>
                <a:gridCol w="224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Moving Forward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marL="54000" marR="54000" marT="36000" marB="3600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Group 24">
            <a:extLst>
              <a:ext uri="{FF2B5EF4-FFF2-40B4-BE49-F238E27FC236}">
                <a16:creationId xmlns:a16="http://schemas.microsoft.com/office/drawing/2014/main" id="{6545C0E6-0264-DE97-9009-A2866BB853BF}"/>
              </a:ext>
            </a:extLst>
          </p:cNvPr>
          <p:cNvGraphicFramePr>
            <a:graphicFrameLocks noGrp="1"/>
          </p:cNvGraphicFramePr>
          <p:nvPr/>
        </p:nvGraphicFramePr>
        <p:xfrm>
          <a:off x="8311505" y="1663737"/>
          <a:ext cx="2214256" cy="234000"/>
        </p:xfrm>
        <a:graphic>
          <a:graphicData uri="http://schemas.openxmlformats.org/drawingml/2006/table">
            <a:tbl>
              <a:tblPr/>
              <a:tblGrid>
                <a:gridCol w="221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Objectives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marL="54000" marR="54000" marT="36000" marB="3600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_Page_Number">
            <a:extLst>
              <a:ext uri="{FF2B5EF4-FFF2-40B4-BE49-F238E27FC236}">
                <a16:creationId xmlns:a16="http://schemas.microsoft.com/office/drawing/2014/main" id="{DC11FCC1-4C0A-C6DA-0AD3-2D1C38316113}"/>
              </a:ext>
            </a:extLst>
          </p:cNvPr>
          <p:cNvSpPr txBox="1"/>
          <p:nvPr/>
        </p:nvSpPr>
        <p:spPr>
          <a:xfrm>
            <a:off x="5267887" y="6848704"/>
            <a:ext cx="65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11</a:t>
            </a:r>
          </a:p>
        </p:txBody>
      </p:sp>
      <p:sp>
        <p:nvSpPr>
          <p:cNvPr id="3" name="Isosceles Triangle 10">
            <a:extLst>
              <a:ext uri="{FF2B5EF4-FFF2-40B4-BE49-F238E27FC236}">
                <a16:creationId xmlns:a16="http://schemas.microsoft.com/office/drawing/2014/main" id="{9A8F770A-A4B1-182A-F320-5C8494C1857E}"/>
              </a:ext>
            </a:extLst>
          </p:cNvPr>
          <p:cNvSpPr/>
          <p:nvPr/>
        </p:nvSpPr>
        <p:spPr>
          <a:xfrm rot="5400000">
            <a:off x="7033377" y="4022577"/>
            <a:ext cx="2153412" cy="329659"/>
          </a:xfrm>
          <a:prstGeom prst="triangle">
            <a:avLst/>
          </a:prstGeom>
          <a:solidFill>
            <a:schemeClr val="bg2"/>
          </a:soli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F3D2B7E9-CA3F-4044-80C5-C371B67E3E0A}"/>
              </a:ext>
            </a:extLst>
          </p:cNvPr>
          <p:cNvSpPr txBox="1">
            <a:spLocks/>
          </p:cNvSpPr>
          <p:nvPr/>
        </p:nvSpPr>
        <p:spPr>
          <a:xfrm>
            <a:off x="3901608" y="4236587"/>
            <a:ext cx="2979948" cy="1962478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2646460 w 2646461"/>
              <a:gd name="connsiteY3" fmla="*/ 1925199 h 2166123"/>
              <a:gd name="connsiteX4" fmla="*/ 1323230 w 2646461"/>
              <a:gd name="connsiteY4" fmla="*/ 2166123 h 2166123"/>
              <a:gd name="connsiteX5" fmla="*/ 0 w 2646461"/>
              <a:gd name="connsiteY5" fmla="*/ 1925199 h 2166123"/>
              <a:gd name="connsiteX0" fmla="*/ 0 w 2646461"/>
              <a:gd name="connsiteY0" fmla="*/ 0 h 1925199"/>
              <a:gd name="connsiteX1" fmla="*/ 2646461 w 2646461"/>
              <a:gd name="connsiteY1" fmla="*/ 0 h 1925199"/>
              <a:gd name="connsiteX2" fmla="*/ 2646461 w 2646461"/>
              <a:gd name="connsiteY2" fmla="*/ 1925199 h 1925199"/>
              <a:gd name="connsiteX3" fmla="*/ 2646460 w 2646461"/>
              <a:gd name="connsiteY3" fmla="*/ 1925199 h 1925199"/>
              <a:gd name="connsiteX4" fmla="*/ 0 w 2646461"/>
              <a:gd name="connsiteY4" fmla="*/ 1925199 h 1925199"/>
              <a:gd name="connsiteX5" fmla="*/ 0 w 2646461"/>
              <a:gd name="connsiteY5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323743 w 2646461"/>
              <a:gd name="connsiteY1" fmla="*/ 236372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61" h="1925199">
                <a:moveTo>
                  <a:pt x="0" y="0"/>
                </a:moveTo>
                <a:lnTo>
                  <a:pt x="1323743" y="236372"/>
                </a:lnTo>
                <a:lnTo>
                  <a:pt x="2646461" y="0"/>
                </a:lnTo>
                <a:lnTo>
                  <a:pt x="2646461" y="1925199"/>
                </a:lnTo>
                <a:lnTo>
                  <a:pt x="2646460" y="1925199"/>
                </a:lnTo>
                <a:lnTo>
                  <a:pt x="0" y="192519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C68E1A-D6AF-446A-B3F9-86354E5EE67B}"/>
              </a:ext>
            </a:extLst>
          </p:cNvPr>
          <p:cNvSpPr txBox="1">
            <a:spLocks/>
          </p:cNvSpPr>
          <p:nvPr/>
        </p:nvSpPr>
        <p:spPr>
          <a:xfrm>
            <a:off x="7281652" y="4236587"/>
            <a:ext cx="2979948" cy="1962478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2646460 w 2646461"/>
              <a:gd name="connsiteY3" fmla="*/ 1925199 h 2166123"/>
              <a:gd name="connsiteX4" fmla="*/ 1323230 w 2646461"/>
              <a:gd name="connsiteY4" fmla="*/ 2166123 h 2166123"/>
              <a:gd name="connsiteX5" fmla="*/ 0 w 2646461"/>
              <a:gd name="connsiteY5" fmla="*/ 1925199 h 2166123"/>
              <a:gd name="connsiteX0" fmla="*/ 0 w 2646461"/>
              <a:gd name="connsiteY0" fmla="*/ 0 h 1925199"/>
              <a:gd name="connsiteX1" fmla="*/ 2646461 w 2646461"/>
              <a:gd name="connsiteY1" fmla="*/ 0 h 1925199"/>
              <a:gd name="connsiteX2" fmla="*/ 2646461 w 2646461"/>
              <a:gd name="connsiteY2" fmla="*/ 1925199 h 1925199"/>
              <a:gd name="connsiteX3" fmla="*/ 2646460 w 2646461"/>
              <a:gd name="connsiteY3" fmla="*/ 1925199 h 1925199"/>
              <a:gd name="connsiteX4" fmla="*/ 0 w 2646461"/>
              <a:gd name="connsiteY4" fmla="*/ 1925199 h 1925199"/>
              <a:gd name="connsiteX5" fmla="*/ 0 w 2646461"/>
              <a:gd name="connsiteY5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323743 w 2646461"/>
              <a:gd name="connsiteY1" fmla="*/ 236372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61" h="1925199">
                <a:moveTo>
                  <a:pt x="0" y="0"/>
                </a:moveTo>
                <a:lnTo>
                  <a:pt x="1323743" y="236372"/>
                </a:lnTo>
                <a:lnTo>
                  <a:pt x="2646461" y="0"/>
                </a:lnTo>
                <a:lnTo>
                  <a:pt x="2646461" y="1925199"/>
                </a:lnTo>
                <a:lnTo>
                  <a:pt x="2646460" y="1925199"/>
                </a:lnTo>
                <a:lnTo>
                  <a:pt x="0" y="192519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9B8F24-7204-4CB2-866D-37AF2231639A}"/>
              </a:ext>
            </a:extLst>
          </p:cNvPr>
          <p:cNvSpPr txBox="1">
            <a:spLocks/>
          </p:cNvSpPr>
          <p:nvPr/>
        </p:nvSpPr>
        <p:spPr>
          <a:xfrm>
            <a:off x="539750" y="4236587"/>
            <a:ext cx="2979948" cy="1962478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2646460 w 2646461"/>
              <a:gd name="connsiteY3" fmla="*/ 1925199 h 2166123"/>
              <a:gd name="connsiteX4" fmla="*/ 1323230 w 2646461"/>
              <a:gd name="connsiteY4" fmla="*/ 2166123 h 2166123"/>
              <a:gd name="connsiteX5" fmla="*/ 0 w 2646461"/>
              <a:gd name="connsiteY5" fmla="*/ 1925199 h 2166123"/>
              <a:gd name="connsiteX0" fmla="*/ 0 w 2646461"/>
              <a:gd name="connsiteY0" fmla="*/ 0 h 1925199"/>
              <a:gd name="connsiteX1" fmla="*/ 2646461 w 2646461"/>
              <a:gd name="connsiteY1" fmla="*/ 0 h 1925199"/>
              <a:gd name="connsiteX2" fmla="*/ 2646461 w 2646461"/>
              <a:gd name="connsiteY2" fmla="*/ 1925199 h 1925199"/>
              <a:gd name="connsiteX3" fmla="*/ 2646460 w 2646461"/>
              <a:gd name="connsiteY3" fmla="*/ 1925199 h 1925199"/>
              <a:gd name="connsiteX4" fmla="*/ 0 w 2646461"/>
              <a:gd name="connsiteY4" fmla="*/ 1925199 h 1925199"/>
              <a:gd name="connsiteX5" fmla="*/ 0 w 2646461"/>
              <a:gd name="connsiteY5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295000 w 2646461"/>
              <a:gd name="connsiteY1" fmla="*/ 253305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  <a:gd name="connsiteX0" fmla="*/ 0 w 2646461"/>
              <a:gd name="connsiteY0" fmla="*/ 0 h 1925199"/>
              <a:gd name="connsiteX1" fmla="*/ 1323743 w 2646461"/>
              <a:gd name="connsiteY1" fmla="*/ 236372 h 1925199"/>
              <a:gd name="connsiteX2" fmla="*/ 2646461 w 2646461"/>
              <a:gd name="connsiteY2" fmla="*/ 0 h 1925199"/>
              <a:gd name="connsiteX3" fmla="*/ 2646461 w 2646461"/>
              <a:gd name="connsiteY3" fmla="*/ 1925199 h 1925199"/>
              <a:gd name="connsiteX4" fmla="*/ 2646460 w 2646461"/>
              <a:gd name="connsiteY4" fmla="*/ 1925199 h 1925199"/>
              <a:gd name="connsiteX5" fmla="*/ 0 w 2646461"/>
              <a:gd name="connsiteY5" fmla="*/ 1925199 h 1925199"/>
              <a:gd name="connsiteX6" fmla="*/ 0 w 2646461"/>
              <a:gd name="connsiteY6" fmla="*/ 0 h 192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461" h="1925199">
                <a:moveTo>
                  <a:pt x="0" y="0"/>
                </a:moveTo>
                <a:lnTo>
                  <a:pt x="1323743" y="236372"/>
                </a:lnTo>
                <a:lnTo>
                  <a:pt x="2646461" y="0"/>
                </a:lnTo>
                <a:lnTo>
                  <a:pt x="2646461" y="1925199"/>
                </a:lnTo>
                <a:lnTo>
                  <a:pt x="2646460" y="1925199"/>
                </a:lnTo>
                <a:lnTo>
                  <a:pt x="0" y="1925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71B1D3"/>
            </a:solidFill>
            <a:prstDash val="solid"/>
          </a:ln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2405C3-9E99-4D71-8F03-E73191BE67D4}"/>
              </a:ext>
            </a:extLst>
          </p:cNvPr>
          <p:cNvSpPr txBox="1">
            <a:spLocks/>
          </p:cNvSpPr>
          <p:nvPr/>
        </p:nvSpPr>
        <p:spPr>
          <a:xfrm>
            <a:off x="7281652" y="2182655"/>
            <a:ext cx="2979948" cy="2208067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1323231 w 2646461"/>
              <a:gd name="connsiteY3" fmla="*/ 2166123 h 2166123"/>
              <a:gd name="connsiteX4" fmla="*/ 1 w 2646461"/>
              <a:gd name="connsiteY4" fmla="*/ 1925199 h 2166123"/>
              <a:gd name="connsiteX5" fmla="*/ 0 w 2646461"/>
              <a:gd name="connsiteY5" fmla="*/ 1925199 h 216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461" h="2166123">
                <a:moveTo>
                  <a:pt x="0" y="0"/>
                </a:moveTo>
                <a:lnTo>
                  <a:pt x="2646461" y="0"/>
                </a:lnTo>
                <a:lnTo>
                  <a:pt x="2646461" y="1925199"/>
                </a:lnTo>
                <a:lnTo>
                  <a:pt x="1323231" y="2166123"/>
                </a:lnTo>
                <a:lnTo>
                  <a:pt x="1" y="1925199"/>
                </a:lnTo>
                <a:lnTo>
                  <a:pt x="0" y="1925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i="0" dirty="0"/>
              <a:t>Assumes</a:t>
            </a:r>
            <a:r>
              <a:rPr lang="en-US" b="1" i="0" dirty="0">
                <a:solidFill>
                  <a:schemeClr val="accent1"/>
                </a:solidFill>
              </a:rPr>
              <a:t> </a:t>
            </a:r>
            <a:r>
              <a:rPr lang="en-US" b="1" i="0" dirty="0" err="1">
                <a:solidFill>
                  <a:schemeClr val="accent1"/>
                </a:solidFill>
              </a:rPr>
              <a:t>SubC</a:t>
            </a:r>
            <a:r>
              <a:rPr lang="en-US" b="1" i="0" dirty="0">
                <a:solidFill>
                  <a:schemeClr val="accent1"/>
                </a:solidFill>
              </a:rPr>
              <a:t>® is the superior of two </a:t>
            </a:r>
            <a:r>
              <a:rPr lang="en-US" i="0" dirty="0"/>
              <a:t>competitive SC LD/CD treatments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6BCA2B-72F0-406A-8569-DAAE62733834}"/>
              </a:ext>
            </a:extLst>
          </p:cNvPr>
          <p:cNvSpPr txBox="1">
            <a:spLocks/>
          </p:cNvSpPr>
          <p:nvPr/>
        </p:nvSpPr>
        <p:spPr>
          <a:xfrm>
            <a:off x="3901608" y="2182655"/>
            <a:ext cx="2979948" cy="2208067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1323231 w 2646461"/>
              <a:gd name="connsiteY3" fmla="*/ 2166123 h 2166123"/>
              <a:gd name="connsiteX4" fmla="*/ 1 w 2646461"/>
              <a:gd name="connsiteY4" fmla="*/ 1925199 h 2166123"/>
              <a:gd name="connsiteX5" fmla="*/ 0 w 2646461"/>
              <a:gd name="connsiteY5" fmla="*/ 1925199 h 216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461" h="2166123">
                <a:moveTo>
                  <a:pt x="0" y="0"/>
                </a:moveTo>
                <a:lnTo>
                  <a:pt x="2646461" y="0"/>
                </a:lnTo>
                <a:lnTo>
                  <a:pt x="2646461" y="1925199"/>
                </a:lnTo>
                <a:lnTo>
                  <a:pt x="1323231" y="2166123"/>
                </a:lnTo>
                <a:lnTo>
                  <a:pt x="1" y="1925199"/>
                </a:lnTo>
                <a:lnTo>
                  <a:pt x="0" y="1925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i="0" dirty="0"/>
              <a:t>Assumes </a:t>
            </a:r>
            <a:r>
              <a:rPr lang="en-US" b="1" i="0" dirty="0">
                <a:solidFill>
                  <a:schemeClr val="accent1"/>
                </a:solidFill>
              </a:rPr>
              <a:t>SubC® </a:t>
            </a:r>
            <a:r>
              <a:rPr lang="en-US" i="0" dirty="0"/>
              <a:t>is one of </a:t>
            </a:r>
            <a:r>
              <a:rPr lang="en-US" b="1" i="0" dirty="0">
                <a:solidFill>
                  <a:schemeClr val="accent1"/>
                </a:solidFill>
              </a:rPr>
              <a:t>two</a:t>
            </a:r>
            <a:r>
              <a:rPr lang="en-US" i="0" dirty="0"/>
              <a:t> SC LD/CD treatments </a:t>
            </a:r>
            <a:r>
              <a:rPr lang="en-US" b="1" i="0" dirty="0">
                <a:solidFill>
                  <a:schemeClr val="accent1"/>
                </a:solidFill>
              </a:rPr>
              <a:t>with equivalent clinical benefit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br>
              <a:rPr lang="en-US" dirty="0"/>
            </a:b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41E2AB-3389-4192-932D-6104512E288E}"/>
              </a:ext>
            </a:extLst>
          </p:cNvPr>
          <p:cNvSpPr txBox="1">
            <a:spLocks/>
          </p:cNvSpPr>
          <p:nvPr/>
        </p:nvSpPr>
        <p:spPr>
          <a:xfrm>
            <a:off x="539750" y="2182655"/>
            <a:ext cx="2979948" cy="2208067"/>
          </a:xfrm>
          <a:custGeom>
            <a:avLst/>
            <a:gdLst>
              <a:gd name="connsiteX0" fmla="*/ 0 w 2646461"/>
              <a:gd name="connsiteY0" fmla="*/ 0 h 2166123"/>
              <a:gd name="connsiteX1" fmla="*/ 2646461 w 2646461"/>
              <a:gd name="connsiteY1" fmla="*/ 0 h 2166123"/>
              <a:gd name="connsiteX2" fmla="*/ 2646461 w 2646461"/>
              <a:gd name="connsiteY2" fmla="*/ 1925199 h 2166123"/>
              <a:gd name="connsiteX3" fmla="*/ 2646460 w 2646461"/>
              <a:gd name="connsiteY3" fmla="*/ 1925199 h 2166123"/>
              <a:gd name="connsiteX4" fmla="*/ 1323230 w 2646461"/>
              <a:gd name="connsiteY4" fmla="*/ 2166123 h 2166123"/>
              <a:gd name="connsiteX5" fmla="*/ 0 w 2646461"/>
              <a:gd name="connsiteY5" fmla="*/ 1925199 h 216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461" h="2166123">
                <a:moveTo>
                  <a:pt x="0" y="0"/>
                </a:moveTo>
                <a:lnTo>
                  <a:pt x="2646461" y="0"/>
                </a:lnTo>
                <a:lnTo>
                  <a:pt x="2646461" y="1925199"/>
                </a:lnTo>
                <a:lnTo>
                  <a:pt x="2646460" y="1925199"/>
                </a:lnTo>
                <a:lnTo>
                  <a:pt x="1323230" y="2166123"/>
                </a:lnTo>
                <a:lnTo>
                  <a:pt x="0" y="1925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36000" rtlCol="0" anchor="t" anchorCtr="0">
            <a:noAutofit/>
          </a:bodyPr>
          <a:lstStyle>
            <a:defPPr>
              <a:defRPr lang="en-US"/>
            </a:defPPr>
            <a:lvl1pPr marR="0" lvl="0" indent="0" defTabSz="914400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1" u="none" strike="noStrike" kern="0" cap="none" spc="-10" normalizeH="0">
                <a:ln>
                  <a:noFill/>
                </a:ln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i="0" dirty="0"/>
              <a:t>Assumes </a:t>
            </a:r>
            <a:r>
              <a:rPr lang="en-US" b="1" i="0" dirty="0" err="1">
                <a:solidFill>
                  <a:schemeClr val="accent1"/>
                </a:solidFill>
              </a:rPr>
              <a:t>SubC</a:t>
            </a:r>
            <a:r>
              <a:rPr lang="en-US" b="1" i="0" dirty="0">
                <a:solidFill>
                  <a:schemeClr val="accent1"/>
                </a:solidFill>
              </a:rPr>
              <a:t>®</a:t>
            </a:r>
            <a:r>
              <a:rPr lang="en-US" i="0" dirty="0"/>
              <a:t> is </a:t>
            </a:r>
            <a:r>
              <a:rPr lang="en-US" b="1" i="0" dirty="0">
                <a:solidFill>
                  <a:schemeClr val="accent1"/>
                </a:solidFill>
              </a:rPr>
              <a:t>one of three </a:t>
            </a:r>
            <a:r>
              <a:rPr lang="en-US" i="0" dirty="0"/>
              <a:t>compelling SC LD/CD treatments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id="{B742F30C-1F71-4AD5-AF96-BD066CD39519}"/>
              </a:ext>
            </a:extLst>
          </p:cNvPr>
          <p:cNvSpPr>
            <a:spLocks/>
          </p:cNvSpPr>
          <p:nvPr/>
        </p:nvSpPr>
        <p:spPr bwMode="auto">
          <a:xfrm>
            <a:off x="868003" y="5545811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~$322 M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EE86DB-6A82-4008-816E-FCDC3A5A532C}"/>
              </a:ext>
            </a:extLst>
          </p:cNvPr>
          <p:cNvSpPr>
            <a:spLocks/>
          </p:cNvSpPr>
          <p:nvPr/>
        </p:nvSpPr>
        <p:spPr>
          <a:xfrm>
            <a:off x="3901608" y="1681858"/>
            <a:ext cx="2979948" cy="5007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4" tIns="79200" rIns="68294" bIns="68294" rtlCol="0" anchor="t" anchorCtr="0">
            <a:noAutofit/>
          </a:bodyPr>
          <a:lstStyle/>
          <a:p>
            <a:r>
              <a:rPr lang="en-US" sz="1000" b="1" dirty="0">
                <a:latin typeface="Arial (Body)"/>
              </a:rPr>
              <a:t>BASE CASE: </a:t>
            </a:r>
            <a:br>
              <a:rPr lang="en-US" sz="1000" b="1" dirty="0">
                <a:latin typeface="Arial (Body)"/>
              </a:rPr>
            </a:br>
            <a:r>
              <a:rPr lang="en-US" sz="1400" b="1" dirty="0">
                <a:latin typeface="Arial (Body)"/>
              </a:rPr>
              <a:t>Moderate Competition</a:t>
            </a:r>
          </a:p>
        </p:txBody>
      </p:sp>
      <p:sp>
        <p:nvSpPr>
          <p:cNvPr id="32" name="Slide Title">
            <a:extLst>
              <a:ext uri="{FF2B5EF4-FFF2-40B4-BE49-F238E27FC236}">
                <a16:creationId xmlns:a16="http://schemas.microsoft.com/office/drawing/2014/main" id="{7FF20FB5-C581-4F57-A510-BFD776BD12DC}"/>
              </a:ext>
            </a:extLst>
          </p:cNvPr>
          <p:cNvSpPr txBox="1">
            <a:spLocks/>
          </p:cNvSpPr>
          <p:nvPr/>
        </p:nvSpPr>
        <p:spPr>
          <a:xfrm>
            <a:off x="5115928" y="4657616"/>
            <a:ext cx="553004" cy="335173"/>
          </a:xfrm>
          <a:prstGeom prst="rect">
            <a:avLst/>
          </a:prstGeom>
        </p:spPr>
        <p:txBody>
          <a:bodyPr wrap="none" lIns="0" tIns="0" rIns="0" bIns="0" anchor="ctr"/>
          <a:lstStyle>
            <a:lvl1pPr marL="114300" indent="-114300" algn="ctr" defTabSz="762000" rtl="0" eaLnBrk="1" fontAlgn="base" latinLnBrk="0" hangingPunct="1">
              <a:spcBef>
                <a:spcPts val="300"/>
              </a:spcBef>
              <a:spcAft>
                <a:spcPts val="300"/>
              </a:spcAft>
              <a:buFontTx/>
              <a:buNone/>
              <a:defRPr lang="en-US" sz="1600" b="1" kern="1200" dirty="0">
                <a:solidFill>
                  <a:srgbClr val="000000"/>
                </a:solidFill>
                <a:latin typeface="+mj-lt"/>
                <a:ea typeface="+mn-ea"/>
                <a:cs typeface="Arial" charset="0"/>
              </a:defRPr>
            </a:lvl1pPr>
            <a:lvl2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300" kern="120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Peak Sales</a:t>
            </a:r>
          </a:p>
        </p:txBody>
      </p:sp>
      <p:sp>
        <p:nvSpPr>
          <p:cNvPr id="30" name="Rounded Rectangle 119">
            <a:extLst>
              <a:ext uri="{FF2B5EF4-FFF2-40B4-BE49-F238E27FC236}">
                <a16:creationId xmlns:a16="http://schemas.microsoft.com/office/drawing/2014/main" id="{9A886113-2B83-4A5C-B7E1-5E405D532313}"/>
              </a:ext>
            </a:extLst>
          </p:cNvPr>
          <p:cNvSpPr>
            <a:spLocks/>
          </p:cNvSpPr>
          <p:nvPr/>
        </p:nvSpPr>
        <p:spPr bwMode="auto">
          <a:xfrm>
            <a:off x="4229747" y="5045587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~$1.5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0D318F-71A8-4938-BBA8-464BF2BDBDF6}"/>
              </a:ext>
            </a:extLst>
          </p:cNvPr>
          <p:cNvSpPr>
            <a:spLocks/>
          </p:cNvSpPr>
          <p:nvPr/>
        </p:nvSpPr>
        <p:spPr>
          <a:xfrm>
            <a:off x="7281653" y="1681858"/>
            <a:ext cx="2979948" cy="5007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4" tIns="79200" rIns="68294" bIns="68294" rtlCol="0" anchor="t" anchorCtr="0">
            <a:noAutofit/>
          </a:bodyPr>
          <a:lstStyle/>
          <a:p>
            <a:r>
              <a:rPr lang="en-US" sz="1000" b="1" dirty="0">
                <a:latin typeface="Arial (Body)"/>
              </a:rPr>
              <a:t>HIGH: </a:t>
            </a:r>
            <a:br>
              <a:rPr lang="en-US" sz="1000" b="1" dirty="0">
                <a:latin typeface="Arial (Body)"/>
              </a:rPr>
            </a:br>
            <a:r>
              <a:rPr lang="en-US" sz="1400" b="1" dirty="0">
                <a:latin typeface="Arial (Body)"/>
              </a:rPr>
              <a:t>Limited Competition</a:t>
            </a:r>
          </a:p>
        </p:txBody>
      </p:sp>
      <p:sp>
        <p:nvSpPr>
          <p:cNvPr id="33" name="Slide Title">
            <a:extLst>
              <a:ext uri="{FF2B5EF4-FFF2-40B4-BE49-F238E27FC236}">
                <a16:creationId xmlns:a16="http://schemas.microsoft.com/office/drawing/2014/main" id="{DB99C1B4-608D-403F-AF32-03ADD1C62A6B}"/>
              </a:ext>
            </a:extLst>
          </p:cNvPr>
          <p:cNvSpPr txBox="1">
            <a:spLocks/>
          </p:cNvSpPr>
          <p:nvPr/>
        </p:nvSpPr>
        <p:spPr>
          <a:xfrm>
            <a:off x="7921894" y="4657616"/>
            <a:ext cx="1699465" cy="335173"/>
          </a:xfrm>
          <a:prstGeom prst="rect">
            <a:avLst/>
          </a:prstGeom>
        </p:spPr>
        <p:txBody>
          <a:bodyPr wrap="none" lIns="0" tIns="0" rIns="0" bIns="0" anchor="ctr"/>
          <a:lstStyle>
            <a:lvl1pPr marL="114300" indent="-114300" algn="ctr" defTabSz="762000" rtl="0" eaLnBrk="1" fontAlgn="base" latinLnBrk="0" hangingPunct="1">
              <a:spcBef>
                <a:spcPts val="300"/>
              </a:spcBef>
              <a:spcAft>
                <a:spcPts val="300"/>
              </a:spcAft>
              <a:buFontTx/>
              <a:buNone/>
              <a:defRPr lang="en-US" sz="1600" b="1" kern="1200" dirty="0">
                <a:solidFill>
                  <a:srgbClr val="000000"/>
                </a:solidFill>
                <a:latin typeface="+mj-lt"/>
                <a:ea typeface="+mn-ea"/>
                <a:cs typeface="Arial" charset="0"/>
              </a:defRPr>
            </a:lvl1pPr>
            <a:lvl2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300" kern="120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Peak Sales</a:t>
            </a:r>
          </a:p>
        </p:txBody>
      </p:sp>
      <p:sp>
        <p:nvSpPr>
          <p:cNvPr id="29" name="Rounded Rectangle 119">
            <a:extLst>
              <a:ext uri="{FF2B5EF4-FFF2-40B4-BE49-F238E27FC236}">
                <a16:creationId xmlns:a16="http://schemas.microsoft.com/office/drawing/2014/main" id="{13C65FCA-590E-4F4B-A13B-9510084B92F6}"/>
              </a:ext>
            </a:extLst>
          </p:cNvPr>
          <p:cNvSpPr>
            <a:spLocks/>
          </p:cNvSpPr>
          <p:nvPr/>
        </p:nvSpPr>
        <p:spPr bwMode="auto">
          <a:xfrm>
            <a:off x="7609792" y="5045587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~$2.2 B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2AF93-08E8-4E02-9353-A655C743FD8D}"/>
              </a:ext>
            </a:extLst>
          </p:cNvPr>
          <p:cNvSpPr>
            <a:spLocks/>
          </p:cNvSpPr>
          <p:nvPr/>
        </p:nvSpPr>
        <p:spPr>
          <a:xfrm>
            <a:off x="539977" y="1681858"/>
            <a:ext cx="2979948" cy="5007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4" tIns="79200" rIns="68294" bIns="68294" rtlCol="0" anchor="t" anchorCtr="0">
            <a:noAutofit/>
          </a:bodyPr>
          <a:lstStyle/>
          <a:p>
            <a:r>
              <a:rPr lang="en-US" sz="1000" b="1" dirty="0">
                <a:latin typeface="Arial (Body)"/>
              </a:rPr>
              <a:t>LOW: </a:t>
            </a:r>
            <a:br>
              <a:rPr lang="en-US" sz="1000" b="1" dirty="0">
                <a:latin typeface="Arial (Body)"/>
              </a:rPr>
            </a:br>
            <a:r>
              <a:rPr lang="en-US" sz="1400" b="1" dirty="0">
                <a:latin typeface="Arial (Body)"/>
              </a:rPr>
              <a:t>Significant Competition</a:t>
            </a:r>
          </a:p>
        </p:txBody>
      </p:sp>
      <p:sp>
        <p:nvSpPr>
          <p:cNvPr id="36" name="Slide Title">
            <a:extLst>
              <a:ext uri="{FF2B5EF4-FFF2-40B4-BE49-F238E27FC236}">
                <a16:creationId xmlns:a16="http://schemas.microsoft.com/office/drawing/2014/main" id="{108BAE50-5EDA-4DEC-B71A-9A1031557739}"/>
              </a:ext>
            </a:extLst>
          </p:cNvPr>
          <p:cNvSpPr txBox="1">
            <a:spLocks/>
          </p:cNvSpPr>
          <p:nvPr/>
        </p:nvSpPr>
        <p:spPr>
          <a:xfrm>
            <a:off x="1180217" y="4657616"/>
            <a:ext cx="1699465" cy="335173"/>
          </a:xfrm>
          <a:prstGeom prst="rect">
            <a:avLst/>
          </a:prstGeom>
        </p:spPr>
        <p:txBody>
          <a:bodyPr wrap="none" lIns="0" tIns="0" rIns="0" bIns="0" anchor="ctr"/>
          <a:lstStyle>
            <a:lvl1pPr marL="114300" indent="-114300" algn="ctr" defTabSz="762000" rtl="0" eaLnBrk="1" fontAlgn="base" latinLnBrk="0" hangingPunct="1">
              <a:spcBef>
                <a:spcPts val="300"/>
              </a:spcBef>
              <a:spcAft>
                <a:spcPts val="300"/>
              </a:spcAft>
              <a:buFontTx/>
              <a:buNone/>
              <a:defRPr lang="en-US" sz="1600" b="1" kern="1200" dirty="0">
                <a:solidFill>
                  <a:srgbClr val="000000"/>
                </a:solidFill>
                <a:latin typeface="+mj-lt"/>
                <a:ea typeface="+mn-ea"/>
                <a:cs typeface="Arial" charset="0"/>
              </a:defRPr>
            </a:lvl1pPr>
            <a:lvl2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300" kern="1200" dirty="0" smtClean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2pPr>
            <a:lvl3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Sales</a:t>
            </a:r>
          </a:p>
        </p:txBody>
      </p:sp>
      <p:sp>
        <p:nvSpPr>
          <p:cNvPr id="34" name="Rounded Rectangle 119">
            <a:extLst>
              <a:ext uri="{FF2B5EF4-FFF2-40B4-BE49-F238E27FC236}">
                <a16:creationId xmlns:a16="http://schemas.microsoft.com/office/drawing/2014/main" id="{A9412E5B-B63F-4DFD-9632-8D540CBCAE7D}"/>
              </a:ext>
            </a:extLst>
          </p:cNvPr>
          <p:cNvSpPr>
            <a:spLocks/>
          </p:cNvSpPr>
          <p:nvPr/>
        </p:nvSpPr>
        <p:spPr bwMode="auto">
          <a:xfrm>
            <a:off x="868003" y="5045587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~$740 M </a:t>
            </a:r>
          </a:p>
        </p:txBody>
      </p:sp>
      <p:sp>
        <p:nvSpPr>
          <p:cNvPr id="52" name="Rounded Rectangle 119">
            <a:extLst>
              <a:ext uri="{FF2B5EF4-FFF2-40B4-BE49-F238E27FC236}">
                <a16:creationId xmlns:a16="http://schemas.microsoft.com/office/drawing/2014/main" id="{7968DDCE-A44A-4B66-A2C0-2574619A9AB3}"/>
              </a:ext>
            </a:extLst>
          </p:cNvPr>
          <p:cNvSpPr>
            <a:spLocks/>
          </p:cNvSpPr>
          <p:nvPr/>
        </p:nvSpPr>
        <p:spPr bwMode="auto">
          <a:xfrm>
            <a:off x="7609792" y="5545811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~$970 M</a:t>
            </a:r>
          </a:p>
        </p:txBody>
      </p:sp>
      <p:sp>
        <p:nvSpPr>
          <p:cNvPr id="44" name="Rounded Rectangle 119">
            <a:extLst>
              <a:ext uri="{FF2B5EF4-FFF2-40B4-BE49-F238E27FC236}">
                <a16:creationId xmlns:a16="http://schemas.microsoft.com/office/drawing/2014/main" id="{0FB7877B-728E-4C7B-9C4E-8FC82B705628}"/>
              </a:ext>
            </a:extLst>
          </p:cNvPr>
          <p:cNvSpPr>
            <a:spLocks/>
          </p:cNvSpPr>
          <p:nvPr/>
        </p:nvSpPr>
        <p:spPr bwMode="auto">
          <a:xfrm>
            <a:off x="4229747" y="5545811"/>
            <a:ext cx="2323668" cy="42646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6679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/>
            <a:r>
              <a:rPr lang="en-US" sz="1200" cap="all">
                <a:solidFill>
                  <a:srgbClr val="264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~$640 M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03C7D9-4F41-4300-84F3-32B0B5E1A071}"/>
              </a:ext>
            </a:extLst>
          </p:cNvPr>
          <p:cNvGrpSpPr/>
          <p:nvPr/>
        </p:nvGrpSpPr>
        <p:grpSpPr>
          <a:xfrm>
            <a:off x="9571105" y="5106422"/>
            <a:ext cx="301782" cy="304799"/>
            <a:chOff x="7381818" y="5307961"/>
            <a:chExt cx="347141" cy="34714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DFD6497-4E99-44BD-A6A4-E1F99C5C06FD}"/>
                </a:ext>
              </a:extLst>
            </p:cNvPr>
            <p:cNvSpPr/>
            <p:nvPr/>
          </p:nvSpPr>
          <p:spPr>
            <a:xfrm>
              <a:off x="7381818" y="5307961"/>
              <a:ext cx="347141" cy="3471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 descr="United States">
              <a:extLst>
                <a:ext uri="{FF2B5EF4-FFF2-40B4-BE49-F238E27FC236}">
                  <a16:creationId xmlns:a16="http://schemas.microsoft.com/office/drawing/2014/main" id="{0DF7AE9A-E655-4F71-82F9-D7E67AE81F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0971" y="5347115"/>
              <a:ext cx="268834" cy="268833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1FDEFB-CC27-411A-922A-41F96099BFE1}"/>
              </a:ext>
            </a:extLst>
          </p:cNvPr>
          <p:cNvGrpSpPr/>
          <p:nvPr/>
        </p:nvGrpSpPr>
        <p:grpSpPr>
          <a:xfrm>
            <a:off x="2840236" y="5106422"/>
            <a:ext cx="301782" cy="304799"/>
            <a:chOff x="1234802" y="5307961"/>
            <a:chExt cx="347141" cy="347141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58A3DAA-0BB2-447E-B43B-9F87743CCB31}"/>
                </a:ext>
              </a:extLst>
            </p:cNvPr>
            <p:cNvSpPr/>
            <p:nvPr/>
          </p:nvSpPr>
          <p:spPr>
            <a:xfrm>
              <a:off x="1234802" y="5307961"/>
              <a:ext cx="347141" cy="3471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 descr="United States">
              <a:extLst>
                <a:ext uri="{FF2B5EF4-FFF2-40B4-BE49-F238E27FC236}">
                  <a16:creationId xmlns:a16="http://schemas.microsoft.com/office/drawing/2014/main" id="{FA40A8D9-9DA5-4A21-83B4-BF0AFEFBCC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alphaModFix amt="35000"/>
            </a:blip>
            <a:srcRect/>
            <a:stretch>
              <a:fillRect/>
            </a:stretch>
          </p:blipFill>
          <p:spPr bwMode="auto">
            <a:xfrm>
              <a:off x="1273955" y="5347115"/>
              <a:ext cx="268834" cy="268833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999F41-F1CB-424C-B695-2FC38C58C79F}"/>
              </a:ext>
            </a:extLst>
          </p:cNvPr>
          <p:cNvGrpSpPr/>
          <p:nvPr/>
        </p:nvGrpSpPr>
        <p:grpSpPr>
          <a:xfrm>
            <a:off x="9571105" y="5606647"/>
            <a:ext cx="301782" cy="304799"/>
            <a:chOff x="7381818" y="5798683"/>
            <a:chExt cx="347141" cy="347141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381C47-A243-42B4-903B-22DC65998CB7}"/>
                </a:ext>
              </a:extLst>
            </p:cNvPr>
            <p:cNvSpPr/>
            <p:nvPr/>
          </p:nvSpPr>
          <p:spPr>
            <a:xfrm>
              <a:off x="7381818" y="5798683"/>
              <a:ext cx="347141" cy="3471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360A3E7-953F-46DE-9E28-56E4C2F4363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3" t="5416" r="20420" b="5416"/>
            <a:stretch/>
          </p:blipFill>
          <p:spPr bwMode="auto">
            <a:xfrm>
              <a:off x="7420971" y="5837836"/>
              <a:ext cx="268834" cy="26883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72FA10-B70E-4DFB-AF8D-57617FA3A757}"/>
                </a:ext>
              </a:extLst>
            </p:cNvPr>
            <p:cNvSpPr txBox="1"/>
            <p:nvPr/>
          </p:nvSpPr>
          <p:spPr>
            <a:xfrm>
              <a:off x="7445938" y="5850533"/>
              <a:ext cx="218900" cy="2377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45" i="1">
                  <a:solidFill>
                    <a:srgbClr val="FFC000"/>
                  </a:solidFill>
                </a:rPr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8E104C-18F6-431E-91D8-A1642462838D}"/>
              </a:ext>
            </a:extLst>
          </p:cNvPr>
          <p:cNvGrpSpPr/>
          <p:nvPr/>
        </p:nvGrpSpPr>
        <p:grpSpPr>
          <a:xfrm>
            <a:off x="6193213" y="5106422"/>
            <a:ext cx="301782" cy="805024"/>
            <a:chOff x="6193213" y="5106422"/>
            <a:chExt cx="301782" cy="8050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052CEB-8681-4C8C-85F7-317D4F58CEA6}"/>
                </a:ext>
              </a:extLst>
            </p:cNvPr>
            <p:cNvGrpSpPr/>
            <p:nvPr/>
          </p:nvGrpSpPr>
          <p:grpSpPr>
            <a:xfrm>
              <a:off x="6193213" y="5106422"/>
              <a:ext cx="301782" cy="304799"/>
              <a:chOff x="4305010" y="5307961"/>
              <a:chExt cx="347141" cy="34714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44331-FC1B-40F2-899B-F00E39F8F766}"/>
                  </a:ext>
                </a:extLst>
              </p:cNvPr>
              <p:cNvSpPr/>
              <p:nvPr/>
            </p:nvSpPr>
            <p:spPr>
              <a:xfrm>
                <a:off x="4305010" y="5307961"/>
                <a:ext cx="347141" cy="3471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6" name="Picture 45" descr="United States">
                <a:extLst>
                  <a:ext uri="{FF2B5EF4-FFF2-40B4-BE49-F238E27FC236}">
                    <a16:creationId xmlns:a16="http://schemas.microsoft.com/office/drawing/2014/main" id="{688CCD6D-2545-48F9-AE5D-560A399BAFE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4163" y="5347115"/>
                <a:ext cx="268834" cy="268833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3CEB3A-5B61-4168-960C-89D68E178DA0}"/>
                </a:ext>
              </a:extLst>
            </p:cNvPr>
            <p:cNvGrpSpPr/>
            <p:nvPr/>
          </p:nvGrpSpPr>
          <p:grpSpPr>
            <a:xfrm>
              <a:off x="6193213" y="5606647"/>
              <a:ext cx="301782" cy="304799"/>
              <a:chOff x="4305010" y="5798683"/>
              <a:chExt cx="347141" cy="34714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C9B9754-1779-41A4-B12F-D4C5D2881687}"/>
                  </a:ext>
                </a:extLst>
              </p:cNvPr>
              <p:cNvSpPr/>
              <p:nvPr/>
            </p:nvSpPr>
            <p:spPr>
              <a:xfrm>
                <a:off x="4305010" y="5798683"/>
                <a:ext cx="347141" cy="3471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B4EACD1-77CE-42AB-8434-888BDFAF3F63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3" t="5416" r="20420" b="5416"/>
              <a:stretch/>
            </p:blipFill>
            <p:spPr bwMode="auto">
              <a:xfrm>
                <a:off x="4344163" y="5837836"/>
                <a:ext cx="268834" cy="26883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8AFF6C-54D0-4CBA-942B-602DC1E85BC5}"/>
                  </a:ext>
                </a:extLst>
              </p:cNvPr>
              <p:cNvSpPr txBox="1"/>
              <p:nvPr/>
            </p:nvSpPr>
            <p:spPr>
              <a:xfrm>
                <a:off x="4369130" y="5850533"/>
                <a:ext cx="218900" cy="2377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45" i="1">
                    <a:solidFill>
                      <a:srgbClr val="FFC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6F99F-F732-489B-9CA3-5F2A454F02B2}"/>
              </a:ext>
            </a:extLst>
          </p:cNvPr>
          <p:cNvGrpSpPr/>
          <p:nvPr/>
        </p:nvGrpSpPr>
        <p:grpSpPr>
          <a:xfrm>
            <a:off x="2840236" y="5606647"/>
            <a:ext cx="301782" cy="304799"/>
            <a:chOff x="1234802" y="5798683"/>
            <a:chExt cx="347141" cy="34714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878EBC7-E88E-4B9E-8652-1D70D853BF79}"/>
                </a:ext>
              </a:extLst>
            </p:cNvPr>
            <p:cNvSpPr/>
            <p:nvPr/>
          </p:nvSpPr>
          <p:spPr>
            <a:xfrm>
              <a:off x="1234802" y="5798683"/>
              <a:ext cx="347141" cy="3471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6FA4A6E-6C3E-493A-A207-F5D135ED476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3" t="5416" r="20420" b="5416"/>
            <a:stretch/>
          </p:blipFill>
          <p:spPr bwMode="auto">
            <a:xfrm>
              <a:off x="1273955" y="5837836"/>
              <a:ext cx="268834" cy="26883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8B86CC-AEA4-4534-A3DD-7F931A92E024}"/>
                </a:ext>
              </a:extLst>
            </p:cNvPr>
            <p:cNvSpPr txBox="1"/>
            <p:nvPr/>
          </p:nvSpPr>
          <p:spPr>
            <a:xfrm>
              <a:off x="1293606" y="5834019"/>
              <a:ext cx="224217" cy="270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45" i="1">
                  <a:solidFill>
                    <a:srgbClr val="FCE183"/>
                  </a:solidFill>
                </a:rPr>
                <a:t>5</a:t>
              </a:r>
            </a:p>
          </p:txBody>
        </p:sp>
      </p:grp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3A1B40D-7E48-4238-A014-C43EC5452D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3A1B40D-7E48-4238-A014-C43EC5452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DCDD5E19-87D5-4DCB-9941-4B848B27FC6F}"/>
              </a:ext>
            </a:extLst>
          </p:cNvPr>
          <p:cNvSpPr txBox="1">
            <a:spLocks/>
          </p:cNvSpPr>
          <p:nvPr/>
        </p:nvSpPr>
        <p:spPr bwMode="gray">
          <a:xfrm>
            <a:off x="5321453" y="68487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2"/>
                </a:solidFill>
                <a:latin typeface="Arial (Body)"/>
                <a:cs typeface="Arial" pitchFamily="34" charset="0"/>
              </a:defRPr>
            </a:lvl1pPr>
            <a:lvl2pPr marL="57603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7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105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14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17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210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246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281" algn="l" defTabSz="115207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4B9D8-B3AF-4809-9CAB-061990560E48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08160E-3D1D-4750-AE11-6BEBDFFB6066}"/>
              </a:ext>
            </a:extLst>
          </p:cNvPr>
          <p:cNvGrpSpPr/>
          <p:nvPr/>
        </p:nvGrpSpPr>
        <p:grpSpPr>
          <a:xfrm>
            <a:off x="2840236" y="5106422"/>
            <a:ext cx="301782" cy="805024"/>
            <a:chOff x="6193213" y="5106422"/>
            <a:chExt cx="301782" cy="80502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B1BF30-6DE3-47EB-A4F6-374E26A73AFA}"/>
                </a:ext>
              </a:extLst>
            </p:cNvPr>
            <p:cNvGrpSpPr/>
            <p:nvPr/>
          </p:nvGrpSpPr>
          <p:grpSpPr>
            <a:xfrm>
              <a:off x="6193213" y="5106422"/>
              <a:ext cx="301782" cy="304799"/>
              <a:chOff x="4305010" y="5307961"/>
              <a:chExt cx="347141" cy="34714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C582645-A09D-4E91-8AEA-3C06B8538709}"/>
                  </a:ext>
                </a:extLst>
              </p:cNvPr>
              <p:cNvSpPr/>
              <p:nvPr/>
            </p:nvSpPr>
            <p:spPr>
              <a:xfrm>
                <a:off x="4305010" y="5307961"/>
                <a:ext cx="347141" cy="3471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8" name="Picture 67" descr="United States">
                <a:extLst>
                  <a:ext uri="{FF2B5EF4-FFF2-40B4-BE49-F238E27FC236}">
                    <a16:creationId xmlns:a16="http://schemas.microsoft.com/office/drawing/2014/main" id="{74FF0426-5E34-48CD-B816-0E6AC0DC6AC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4163" y="5347115"/>
                <a:ext cx="268834" cy="268833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B88D40-120E-4E1B-A1A8-7D42EB60D99C}"/>
                </a:ext>
              </a:extLst>
            </p:cNvPr>
            <p:cNvGrpSpPr/>
            <p:nvPr/>
          </p:nvGrpSpPr>
          <p:grpSpPr>
            <a:xfrm>
              <a:off x="6193213" y="5606647"/>
              <a:ext cx="301782" cy="304799"/>
              <a:chOff x="4305010" y="5798683"/>
              <a:chExt cx="347141" cy="347141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207F011-62EE-4A72-A722-A1CDF09F3329}"/>
                  </a:ext>
                </a:extLst>
              </p:cNvPr>
              <p:cNvSpPr/>
              <p:nvPr/>
            </p:nvSpPr>
            <p:spPr>
              <a:xfrm>
                <a:off x="4305010" y="5798683"/>
                <a:ext cx="347141" cy="3471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F1FC948-C7F4-499A-9DFD-AF30BE68F113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3" t="5416" r="20420" b="5416"/>
              <a:stretch/>
            </p:blipFill>
            <p:spPr bwMode="auto">
              <a:xfrm>
                <a:off x="4344163" y="5837836"/>
                <a:ext cx="268834" cy="268833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FDEFB1C-1A80-454E-9C27-E1ACD6ED540C}"/>
                  </a:ext>
                </a:extLst>
              </p:cNvPr>
              <p:cNvSpPr txBox="1"/>
              <p:nvPr/>
            </p:nvSpPr>
            <p:spPr>
              <a:xfrm>
                <a:off x="4369130" y="5850533"/>
                <a:ext cx="218900" cy="2377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45" i="1">
                    <a:solidFill>
                      <a:srgbClr val="FFC000"/>
                    </a:solidFill>
                  </a:rPr>
                  <a:t>5</a:t>
                </a:r>
              </a:p>
            </p:txBody>
          </p:sp>
        </p:grp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2E5F56B-19D8-4786-92B7-BBBA39B3A24E}"/>
              </a:ext>
            </a:extLst>
          </p:cNvPr>
          <p:cNvSpPr/>
          <p:nvPr/>
        </p:nvSpPr>
        <p:spPr>
          <a:xfrm>
            <a:off x="1508118" y="3153235"/>
            <a:ext cx="1043667" cy="1043665"/>
          </a:xfrm>
          <a:prstGeom prst="ellipse">
            <a:avLst/>
          </a:prstGeom>
          <a:solidFill>
            <a:schemeClr val="tx2"/>
          </a:solidFill>
          <a:ln w="41275">
            <a:solidFill>
              <a:srgbClr val="C6E0ED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08000" rtlCol="0" anchor="b" anchorCtr="0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~0.8</a:t>
            </a:r>
            <a:r>
              <a:rPr lang="en-US" sz="10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</a:t>
            </a:r>
            <a: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b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  <a:endParaRPr lang="en-GB" sz="800" cap="all">
              <a:solidFill>
                <a:schemeClr val="bg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EE5C08C-99B3-4735-97AB-0177DB87A5CA}"/>
              </a:ext>
            </a:extLst>
          </p:cNvPr>
          <p:cNvSpPr/>
          <p:nvPr/>
        </p:nvSpPr>
        <p:spPr>
          <a:xfrm>
            <a:off x="4869749" y="3153235"/>
            <a:ext cx="1043667" cy="1043665"/>
          </a:xfrm>
          <a:prstGeom prst="ellipse">
            <a:avLst/>
          </a:prstGeom>
          <a:solidFill>
            <a:schemeClr val="tx2"/>
          </a:solidFill>
          <a:ln w="41275">
            <a:solidFill>
              <a:srgbClr val="C6E0ED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08000" rtlCol="0" anchor="b" anchorCtr="0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~1.7</a:t>
            </a:r>
            <a:r>
              <a:rPr lang="en-US" sz="1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SubC® </a:t>
            </a:r>
            <a:br>
              <a:rPr 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  <a:endParaRPr lang="en-GB" sz="800" cap="all" dirty="0">
              <a:solidFill>
                <a:schemeClr val="bg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4B8990D-7CD3-4C52-8D41-6179ED4D36A5}"/>
              </a:ext>
            </a:extLst>
          </p:cNvPr>
          <p:cNvSpPr/>
          <p:nvPr/>
        </p:nvSpPr>
        <p:spPr>
          <a:xfrm>
            <a:off x="8249794" y="3153235"/>
            <a:ext cx="1043667" cy="1043665"/>
          </a:xfrm>
          <a:prstGeom prst="ellipse">
            <a:avLst/>
          </a:prstGeom>
          <a:solidFill>
            <a:schemeClr val="tx2"/>
          </a:solidFill>
          <a:ln w="41275">
            <a:solidFill>
              <a:srgbClr val="C6E0ED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08000" rtlCol="0" anchor="b" anchorCtr="0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</a:t>
            </a:r>
            <a:r>
              <a:rPr lang="en-US" sz="10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</a:t>
            </a:r>
            <a: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b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  <a:endParaRPr lang="en-GB" sz="800" cap="all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39B4B4-83FC-27C1-AE05-AAD4132FE9D3}"/>
              </a:ext>
            </a:extLst>
          </p:cNvPr>
          <p:cNvSpPr/>
          <p:nvPr/>
        </p:nvSpPr>
        <p:spPr>
          <a:xfrm>
            <a:off x="5913416" y="64008"/>
            <a:ext cx="45719" cy="45719"/>
          </a:xfrm>
          <a:prstGeom prst="rect">
            <a:avLst/>
          </a:prstGeom>
          <a:noFill/>
          <a:ln w="9525">
            <a:solidFill>
              <a:srgbClr val="A8A8A8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870EA50-A5F8-8D0A-2C4B-510846C7B15B}"/>
              </a:ext>
            </a:extLst>
          </p:cNvPr>
          <p:cNvSpPr/>
          <p:nvPr/>
        </p:nvSpPr>
        <p:spPr>
          <a:xfrm>
            <a:off x="3895454" y="1681858"/>
            <a:ext cx="2979948" cy="4517207"/>
          </a:xfrm>
          <a:prstGeom prst="rect">
            <a:avLst/>
          </a:prstGeom>
          <a:noFill/>
          <a:ln w="28575">
            <a:solidFill>
              <a:srgbClr val="DD4637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973B8-A168-C9B9-DF1D-276D692E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Substantial peak sales potential &amp; market share assumptions</a:t>
            </a:r>
          </a:p>
        </p:txBody>
      </p:sp>
      <p:sp>
        <p:nvSpPr>
          <p:cNvPr id="9" name="Text Box 259">
            <a:extLst>
              <a:ext uri="{FF2B5EF4-FFF2-40B4-BE49-F238E27FC236}">
                <a16:creationId xmlns:a16="http://schemas.microsoft.com/office/drawing/2014/main" id="{F8B2E5F3-63E7-384C-B8EF-591E8E5F3F8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6059" y="6596826"/>
            <a:ext cx="97200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80975" indent="-180975" algn="l" defTabSz="893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9475" indent="-342900" algn="l" defTabSz="893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1763" indent="-342900" algn="l" defTabSz="893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4050" indent="-342900" algn="l" defTabSz="893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6338" indent="-342900" algn="l" defTabSz="893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3538" indent="-34290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60738" indent="-34290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7938" indent="-34290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5138" indent="-34290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/>
            <a:r>
              <a:rPr lang="en-US" sz="600" i="1" spc="-10" dirty="0"/>
              <a:t>Source: </a:t>
            </a:r>
            <a:r>
              <a:rPr lang="en-US" sz="600" i="1" spc="-10" dirty="0" err="1"/>
              <a:t>ClearView</a:t>
            </a:r>
            <a:r>
              <a:rPr lang="en-US" sz="600" i="1" spc="-10" dirty="0"/>
              <a:t> analysis</a:t>
            </a:r>
          </a:p>
        </p:txBody>
      </p:sp>
      <p:sp>
        <p:nvSpPr>
          <p:cNvPr id="3" name="_Page_Number">
            <a:extLst>
              <a:ext uri="{FF2B5EF4-FFF2-40B4-BE49-F238E27FC236}">
                <a16:creationId xmlns:a16="http://schemas.microsoft.com/office/drawing/2014/main" id="{A4E5E679-7DC2-0F95-5C47-E42165A6F795}"/>
              </a:ext>
            </a:extLst>
          </p:cNvPr>
          <p:cNvSpPr txBox="1"/>
          <p:nvPr/>
        </p:nvSpPr>
        <p:spPr>
          <a:xfrm>
            <a:off x="5399967" y="6848704"/>
            <a:ext cx="65" cy="1538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947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AGENUMBER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44.5715751647949"/>
  <p:tag name="TOP" val="519.435119628906"/>
</p:tagLst>
</file>

<file path=ppt/theme/theme1.xml><?xml version="1.0" encoding="utf-8"?>
<a:theme xmlns:a="http://schemas.openxmlformats.org/drawingml/2006/main" name="¬ EVR_Advisory TEMPLATE-Europe">
  <a:themeElements>
    <a:clrScheme name="Dizlin">
      <a:dk1>
        <a:sysClr val="windowText" lastClr="000000"/>
      </a:dk1>
      <a:lt1>
        <a:sysClr val="window" lastClr="FFFFFF"/>
      </a:lt1>
      <a:dk2>
        <a:srgbClr val="2055AC"/>
      </a:dk2>
      <a:lt2>
        <a:srgbClr val="194184"/>
      </a:lt2>
      <a:accent1>
        <a:srgbClr val="71B1D3"/>
      </a:accent1>
      <a:accent2>
        <a:srgbClr val="25AFB4"/>
      </a:accent2>
      <a:accent3>
        <a:srgbClr val="FF7F01"/>
      </a:accent3>
      <a:accent4>
        <a:srgbClr val="969696"/>
      </a:accent4>
      <a:accent5>
        <a:srgbClr val="C0C0C0"/>
      </a:accent5>
      <a:accent6>
        <a:srgbClr val="EAB800"/>
      </a:accent6>
      <a:hlink>
        <a:srgbClr val="757070"/>
      </a:hlink>
      <a:folHlink>
        <a:srgbClr val="3A3838"/>
      </a:folHlink>
    </a:clrScheme>
    <a:fontScheme name="EVR Europe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rgbClr val="A8A8A8"/>
          </a:solidFill>
          <a:miter lim="800000"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EVR Blue 1">
      <a:srgbClr val="264D82"/>
    </a:custClr>
    <a:custClr name="EVR Blue 2">
      <a:srgbClr val="0069AA"/>
    </a:custClr>
    <a:custClr name="EVR Blue 3">
      <a:srgbClr val="6A97D4"/>
    </a:custClr>
    <a:custClr name="EVR Blue 4">
      <a:srgbClr val="A8C3E6"/>
    </a:custClr>
    <a:custClr name="EVR Blue 5">
      <a:srgbClr val="D1E2FF"/>
    </a:custClr>
    <a:custClr name="EVR Blue 6">
      <a:srgbClr val="E1EAF6"/>
    </a:custClr>
    <a:custClr name="EVR MarineGreen Text">
      <a:srgbClr val="408487"/>
    </a:custClr>
    <a:custClr name="EVR MarineGreen 1">
      <a:srgbClr val="9EC6C5"/>
    </a:custClr>
    <a:custClr name="EVR MarineGreen 2">
      <a:srgbClr val="C8DEDE"/>
    </a:custClr>
    <a:custClr name="EVR MarineGreen 3">
      <a:srgbClr val="D8E8E8"/>
    </a:custClr>
    <a:custClr name="EVR Orange 1">
      <a:srgbClr val="EB8521"/>
    </a:custClr>
    <a:custClr name="EVR Orange 2">
      <a:srgbClr val="ECA321"/>
    </a:custClr>
    <a:custClr name="EVR Orange 3">
      <a:srgbClr val="F3C571"/>
    </a:custClr>
    <a:custClr name="EVR Orange 4">
      <a:srgbClr val="F6D498"/>
    </a:custClr>
    <a:custClr name="EVR Orange 5">
      <a:srgbClr val="FBE7D3"/>
    </a:custClr>
    <a:custClr name="EVR Green 1">
      <a:srgbClr val="53780A"/>
    </a:custClr>
    <a:custClr name="EVR Green 2">
      <a:srgbClr val="8AAD46"/>
    </a:custClr>
    <a:custClr name="EVR Green 3">
      <a:srgbClr val="BDD18F"/>
    </a:custClr>
    <a:custClr name="EVR Green 4">
      <a:srgbClr val="D6E3BB"/>
    </a:custClr>
    <a:custClr name="EVR Red 1">
      <a:srgbClr val="8A0000"/>
    </a:custClr>
    <a:custClr name="EVR Red 2">
      <a:srgbClr val="C10202"/>
    </a:custClr>
    <a:custClr name="EVR Red 3">
      <a:srgbClr val="DD4637"/>
    </a:custClr>
    <a:custClr name="EVR Red 4">
      <a:srgbClr val="EA9086"/>
    </a:custClr>
    <a:custClr name="EVR Red 5">
      <a:srgbClr val="F3C0BB"/>
    </a:custClr>
    <a:custClr name="EVR Teal 1">
      <a:srgbClr val="00A29E"/>
    </a:custClr>
    <a:custClr name="EVR Teal 2">
      <a:srgbClr val="14C0B8"/>
    </a:custClr>
    <a:custClr name="EVR Teal 3">
      <a:srgbClr val="73CCCA"/>
    </a:custClr>
    <a:custClr name="EVR Teal 4">
      <a:srgbClr val="A3DFDD"/>
    </a:custClr>
    <a:custClr name="EVR Purple 1">
      <a:srgbClr val="312248"/>
    </a:custClr>
    <a:custClr name="EVR Purple 2">
      <a:srgbClr val="695189"/>
    </a:custClr>
    <a:custClr name="EVR Purple 3">
      <a:srgbClr val="AC8DB5"/>
    </a:custClr>
    <a:custClr name="EVR Purple 4">
      <a:srgbClr val="CCB7D1"/>
    </a:custClr>
    <a:custClr name="EVR Yellow 1">
      <a:srgbClr val="FACA00"/>
    </a:custClr>
    <a:custClr name="EVR Yellow 2">
      <a:srgbClr val="FFDB43"/>
    </a:custClr>
    <a:custClr name="EVR Yellow 3">
      <a:srgbClr val="FFE67D"/>
    </a:custClr>
    <a:custClr name="EVR Yellow 4">
      <a:srgbClr val="FFEEAF"/>
    </a:custClr>
    <a:custClr name="EVR Grey 1">
      <a:srgbClr val="7F7F7F"/>
    </a:custClr>
    <a:custClr name="EVR Grey 2">
      <a:srgbClr val="A8A8A8"/>
    </a:custClr>
    <a:custClr name="EVR Grey 3">
      <a:srgbClr val="BFBFBF"/>
    </a:custClr>
    <a:custClr name="EVR Grey 4">
      <a:srgbClr val="D9D9D9"/>
    </a:custClr>
    <a:custClr name="EVR Grey 5">
      <a:srgbClr val="F2F2F2"/>
    </a:custClr>
    <a:custClr name="EVR Pantone Blue">
      <a:srgbClr val="282969"/>
    </a:custClr>
  </a:custClrLst>
  <a:extLst>
    <a:ext uri="{05A4C25C-085E-4340-85A3-A5531E510DB2}">
      <thm15:themeFamily xmlns:thm15="http://schemas.microsoft.com/office/thememl/2012/main" name="Presentation17" id="{B17DA3EC-26A5-4BD1-B6FE-1025E945AE86}" vid="{D771DB92-D557-4BA7-B234-E4A8AB735C6F}"/>
    </a:ext>
  </a:extLst>
</a:theme>
</file>

<file path=ppt/theme/theme2.xml><?xml version="1.0" encoding="utf-8"?>
<a:theme xmlns:a="http://schemas.openxmlformats.org/drawingml/2006/main" name="¬ EVR_Advisory TEMPLATE-Europe">
  <a:themeElements>
    <a:clrScheme name="EVERCORE Europe Full Colour Theme">
      <a:dk1>
        <a:sysClr val="windowText" lastClr="000000"/>
      </a:dk1>
      <a:lt1>
        <a:sysClr val="window" lastClr="FFFFFF"/>
      </a:lt1>
      <a:dk2>
        <a:srgbClr val="0069AA"/>
      </a:dk2>
      <a:lt2>
        <a:srgbClr val="264D82"/>
      </a:lt2>
      <a:accent1>
        <a:srgbClr val="6A97D4"/>
      </a:accent1>
      <a:accent2>
        <a:srgbClr val="D1E2FF"/>
      </a:accent2>
      <a:accent3>
        <a:srgbClr val="BFBFBF"/>
      </a:accent3>
      <a:accent4>
        <a:srgbClr val="D9D9D9"/>
      </a:accent4>
      <a:accent5>
        <a:srgbClr val="F2F2F2"/>
      </a:accent5>
      <a:accent6>
        <a:srgbClr val="EB8521"/>
      </a:accent6>
      <a:hlink>
        <a:srgbClr val="00A29E"/>
      </a:hlink>
      <a:folHlink>
        <a:srgbClr val="8A0000"/>
      </a:folHlink>
    </a:clrScheme>
    <a:fontScheme name="EVR Europe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rgbClr val="FF0000"/>
          </a:solidFill>
          <a:miter lim="800000"/>
          <a:headEnd type="none" w="med" len="med"/>
          <a:tailEnd type="triangle" w="med" len="med"/>
        </a:ln>
      </a:spPr>
      <a:bodyPr rtlCol="0" anchor="ctr"/>
      <a:lstStyle>
        <a:defPPr algn="ctr">
          <a:defRPr>
            <a:solidFill>
              <a:srgbClr val="8A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EVR Blue 1">
      <a:srgbClr val="264D82"/>
    </a:custClr>
    <a:custClr name="EVR Blue 2">
      <a:srgbClr val="0069AA"/>
    </a:custClr>
    <a:custClr name="EVR Blue 3">
      <a:srgbClr val="6A97D4"/>
    </a:custClr>
    <a:custClr name="EVR Blue 4">
      <a:srgbClr val="A8C3E6"/>
    </a:custClr>
    <a:custClr name="EVR Blue 5">
      <a:srgbClr val="D1E2FF"/>
    </a:custClr>
    <a:custClr name="EVR Blue 6">
      <a:srgbClr val="E1EAF6"/>
    </a:custClr>
    <a:custClr name="EVR MarineGreen Text">
      <a:srgbClr val="408487"/>
    </a:custClr>
    <a:custClr name="EVR MarineGreen 1">
      <a:srgbClr val="9EC6C5"/>
    </a:custClr>
    <a:custClr name="EVR MarineGreen 2">
      <a:srgbClr val="C8DEDE"/>
    </a:custClr>
    <a:custClr name="EVR MarineGreen 3">
      <a:srgbClr val="D8E8E8"/>
    </a:custClr>
    <a:custClr name="EVR Orange 1">
      <a:srgbClr val="EB8521"/>
    </a:custClr>
    <a:custClr name="EVR Orange 2">
      <a:srgbClr val="ECA321"/>
    </a:custClr>
    <a:custClr name="EVR Orange 3">
      <a:srgbClr val="F3C571"/>
    </a:custClr>
    <a:custClr name="EVR Orange 4">
      <a:srgbClr val="F6D498"/>
    </a:custClr>
    <a:custClr name="EVR Orange 5">
      <a:srgbClr val="FBE7D3"/>
    </a:custClr>
    <a:custClr name="EVR Green 1">
      <a:srgbClr val="53780A"/>
    </a:custClr>
    <a:custClr name="EVR Green 2">
      <a:srgbClr val="8AAD46"/>
    </a:custClr>
    <a:custClr name="EVR Green 3">
      <a:srgbClr val="BDD18F"/>
    </a:custClr>
    <a:custClr name="EVR Green 4">
      <a:srgbClr val="D6E3BB"/>
    </a:custClr>
    <a:custClr name="EVR Red 1">
      <a:srgbClr val="8A0000"/>
    </a:custClr>
    <a:custClr name="EVR Red 2">
      <a:srgbClr val="C10202"/>
    </a:custClr>
    <a:custClr name="EVR Red 3">
      <a:srgbClr val="DD4637"/>
    </a:custClr>
    <a:custClr name="EVR Red 4">
      <a:srgbClr val="EA9086"/>
    </a:custClr>
    <a:custClr name="EVR Red 5">
      <a:srgbClr val="F3C0BB"/>
    </a:custClr>
    <a:custClr name="EVR Teal 1">
      <a:srgbClr val="00A29E"/>
    </a:custClr>
    <a:custClr name="EVR Teal 2">
      <a:srgbClr val="14C0B8"/>
    </a:custClr>
    <a:custClr name="EVR Teal 3">
      <a:srgbClr val="73CCCA"/>
    </a:custClr>
    <a:custClr name="EVR Teal 4">
      <a:srgbClr val="A3DFDD"/>
    </a:custClr>
    <a:custClr name="EVR Purple 1">
      <a:srgbClr val="312248"/>
    </a:custClr>
    <a:custClr name="EVR Purple 2">
      <a:srgbClr val="695189"/>
    </a:custClr>
    <a:custClr name="EVR Purple 3">
      <a:srgbClr val="AC8DB5"/>
    </a:custClr>
    <a:custClr name="EVR Purple 4">
      <a:srgbClr val="CCB7D1"/>
    </a:custClr>
    <a:custClr name="EVR Yellow 1">
      <a:srgbClr val="FACA00"/>
    </a:custClr>
    <a:custClr name="EVR Yellow 2">
      <a:srgbClr val="FFDB43"/>
    </a:custClr>
    <a:custClr name="EVR Yellow 3">
      <a:srgbClr val="FFE67D"/>
    </a:custClr>
    <a:custClr name="EVR Yellow 4">
      <a:srgbClr val="FFEEAF"/>
    </a:custClr>
    <a:custClr name="EVR Grey 1">
      <a:srgbClr val="7F7F7F"/>
    </a:custClr>
    <a:custClr name="EVR Grey 2">
      <a:srgbClr val="A8A8A8"/>
    </a:custClr>
    <a:custClr name="EVR Grey 3">
      <a:srgbClr val="BFBFBF"/>
    </a:custClr>
    <a:custClr name="EVR Grey 4">
      <a:srgbClr val="D9D9D9"/>
    </a:custClr>
    <a:custClr name="EVR Grey 5">
      <a:srgbClr val="F2F2F2"/>
    </a:custClr>
    <a:custClr name="EVR Pantone Blue">
      <a:srgbClr val="282969"/>
    </a:custClr>
  </a:custClrLst>
</a:theme>
</file>

<file path=ppt/theme/theme3.xml><?xml version="1.0" encoding="utf-8"?>
<a:theme xmlns:a="http://schemas.openxmlformats.org/drawingml/2006/main" name="¬ EVR_Advisory TEMPLATE-Europe">
  <a:themeElements>
    <a:clrScheme name="EVERCORE Europe Full Colour Theme">
      <a:dk1>
        <a:sysClr val="windowText" lastClr="000000"/>
      </a:dk1>
      <a:lt1>
        <a:sysClr val="window" lastClr="FFFFFF"/>
      </a:lt1>
      <a:dk2>
        <a:srgbClr val="0069AA"/>
      </a:dk2>
      <a:lt2>
        <a:srgbClr val="264D82"/>
      </a:lt2>
      <a:accent1>
        <a:srgbClr val="6A97D4"/>
      </a:accent1>
      <a:accent2>
        <a:srgbClr val="D1E2FF"/>
      </a:accent2>
      <a:accent3>
        <a:srgbClr val="BFBFBF"/>
      </a:accent3>
      <a:accent4>
        <a:srgbClr val="D9D9D9"/>
      </a:accent4>
      <a:accent5>
        <a:srgbClr val="F2F2F2"/>
      </a:accent5>
      <a:accent6>
        <a:srgbClr val="EB8521"/>
      </a:accent6>
      <a:hlink>
        <a:srgbClr val="00A29E"/>
      </a:hlink>
      <a:folHlink>
        <a:srgbClr val="8A0000"/>
      </a:folHlink>
    </a:clrScheme>
    <a:fontScheme name="EVR Europe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rgbClr val="FF0000"/>
          </a:solidFill>
          <a:miter lim="800000"/>
          <a:headEnd type="none" w="med" len="med"/>
          <a:tailEnd type="triangle" w="med" len="med"/>
        </a:ln>
      </a:spPr>
      <a:bodyPr rtlCol="0" anchor="ctr"/>
      <a:lstStyle>
        <a:defPPr algn="ctr">
          <a:defRPr>
            <a:solidFill>
              <a:srgbClr val="8A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EVR Blue 1">
      <a:srgbClr val="264D82"/>
    </a:custClr>
    <a:custClr name="EVR Blue 2">
      <a:srgbClr val="0069AA"/>
    </a:custClr>
    <a:custClr name="EVR Blue 3">
      <a:srgbClr val="6A97D4"/>
    </a:custClr>
    <a:custClr name="EVR Blue 4">
      <a:srgbClr val="A8C3E6"/>
    </a:custClr>
    <a:custClr name="EVR Blue 5">
      <a:srgbClr val="D1E2FF"/>
    </a:custClr>
    <a:custClr name="EVR Blue 6">
      <a:srgbClr val="E1EAF6"/>
    </a:custClr>
    <a:custClr name="EVR MarineGreen Text">
      <a:srgbClr val="408487"/>
    </a:custClr>
    <a:custClr name="EVR MarineGreen 1">
      <a:srgbClr val="9EC6C5"/>
    </a:custClr>
    <a:custClr name="EVR MarineGreen 2">
      <a:srgbClr val="C8DEDE"/>
    </a:custClr>
    <a:custClr name="EVR MarineGreen 3">
      <a:srgbClr val="D8E8E8"/>
    </a:custClr>
    <a:custClr name="EVR Orange 1">
      <a:srgbClr val="EB8521"/>
    </a:custClr>
    <a:custClr name="EVR Orange 2">
      <a:srgbClr val="ECA321"/>
    </a:custClr>
    <a:custClr name="EVR Orange 3">
      <a:srgbClr val="F3C571"/>
    </a:custClr>
    <a:custClr name="EVR Orange 4">
      <a:srgbClr val="F6D498"/>
    </a:custClr>
    <a:custClr name="EVR Orange 5">
      <a:srgbClr val="FBE7D3"/>
    </a:custClr>
    <a:custClr name="EVR Green 1">
      <a:srgbClr val="53780A"/>
    </a:custClr>
    <a:custClr name="EVR Green 2">
      <a:srgbClr val="8AAD46"/>
    </a:custClr>
    <a:custClr name="EVR Green 3">
      <a:srgbClr val="BDD18F"/>
    </a:custClr>
    <a:custClr name="EVR Green 4">
      <a:srgbClr val="D6E3BB"/>
    </a:custClr>
    <a:custClr name="EVR Red 1">
      <a:srgbClr val="8A0000"/>
    </a:custClr>
    <a:custClr name="EVR Red 2">
      <a:srgbClr val="C10202"/>
    </a:custClr>
    <a:custClr name="EVR Red 3">
      <a:srgbClr val="DD4637"/>
    </a:custClr>
    <a:custClr name="EVR Red 4">
      <a:srgbClr val="EA9086"/>
    </a:custClr>
    <a:custClr name="EVR Red 5">
      <a:srgbClr val="F3C0BB"/>
    </a:custClr>
    <a:custClr name="EVR Teal 1">
      <a:srgbClr val="00A29E"/>
    </a:custClr>
    <a:custClr name="EVR Teal 2">
      <a:srgbClr val="14C0B8"/>
    </a:custClr>
    <a:custClr name="EVR Teal 3">
      <a:srgbClr val="73CCCA"/>
    </a:custClr>
    <a:custClr name="EVR Teal 4">
      <a:srgbClr val="A3DFDD"/>
    </a:custClr>
    <a:custClr name="EVR Purple 1">
      <a:srgbClr val="312248"/>
    </a:custClr>
    <a:custClr name="EVR Purple 2">
      <a:srgbClr val="695189"/>
    </a:custClr>
    <a:custClr name="EVR Purple 3">
      <a:srgbClr val="AC8DB5"/>
    </a:custClr>
    <a:custClr name="EVR Purple 4">
      <a:srgbClr val="CCB7D1"/>
    </a:custClr>
    <a:custClr name="EVR Yellow 1">
      <a:srgbClr val="FACA00"/>
    </a:custClr>
    <a:custClr name="EVR Yellow 2">
      <a:srgbClr val="FFDB43"/>
    </a:custClr>
    <a:custClr name="EVR Yellow 3">
      <a:srgbClr val="FFE67D"/>
    </a:custClr>
    <a:custClr name="EVR Yellow 4">
      <a:srgbClr val="FFEEAF"/>
    </a:custClr>
    <a:custClr name="EVR Grey 1">
      <a:srgbClr val="7F7F7F"/>
    </a:custClr>
    <a:custClr name="EVR Grey 2">
      <a:srgbClr val="A8A8A8"/>
    </a:custClr>
    <a:custClr name="EVR Grey 3">
      <a:srgbClr val="BFBFBF"/>
    </a:custClr>
    <a:custClr name="EVR Grey 4">
      <a:srgbClr val="D9D9D9"/>
    </a:custClr>
    <a:custClr name="EVR Grey 5">
      <a:srgbClr val="F2F2F2"/>
    </a:custClr>
    <a:custClr name="EVR Pantone Blue">
      <a:srgbClr val="282969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ed034f-f81f-4745-b736-96e978f42046" xsi:nil="true"/>
    <lcf76f155ced4ddcb4097134ff3c332f xmlns="4de516ed-742e-4023-b280-6d96f22023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63D520388D74DA32FAFC859560B94" ma:contentTypeVersion="16" ma:contentTypeDescription="Create a new document." ma:contentTypeScope="" ma:versionID="d0e278b12b2ab30c6f3d52ed521703a8">
  <xsd:schema xmlns:xsd="http://www.w3.org/2001/XMLSchema" xmlns:xs="http://www.w3.org/2001/XMLSchema" xmlns:p="http://schemas.microsoft.com/office/2006/metadata/properties" xmlns:ns2="4de516ed-742e-4023-b280-6d96f22023ea" xmlns:ns3="92ed034f-f81f-4745-b736-96e978f42046" targetNamespace="http://schemas.microsoft.com/office/2006/metadata/properties" ma:root="true" ma:fieldsID="11dba5fe7f840dc0bfbb82f90abd257d" ns2:_="" ns3:_="">
    <xsd:import namespace="4de516ed-742e-4023-b280-6d96f22023ea"/>
    <xsd:import namespace="92ed034f-f81f-4745-b736-96e978f42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6ed-742e-4023-b280-6d96f220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bfe51d8-ddd4-4db7-83fc-fec9e47df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d034f-f81f-4745-b736-96e978f42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f8f9689-a860-4522-bbe5-0be9074ad465}" ma:internalName="TaxCatchAll" ma:showField="CatchAllData" ma:web="92ed034f-f81f-4745-b736-96e978f42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F088F-49DF-4857-AEFE-033233DA841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4de516ed-742e-4023-b280-6d96f22023e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2ed034f-f81f-4745-b736-96e978f4204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3A00A-6D01-4DCC-8EB7-C128A40D9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516ed-742e-4023-b280-6d96f22023ea"/>
    <ds:schemaRef ds:uri="92ed034f-f81f-4745-b736-96e978f42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C7A080-B979-45A7-8A3A-9281FC0B20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¬ EVR_Advisory TEMPLATE-Europe</Template>
  <TotalTime>2027</TotalTime>
  <Words>441</Words>
  <Application>Microsoft Office PowerPoint</Application>
  <PresentationFormat>Anpassad</PresentationFormat>
  <Paragraphs>87</Paragraphs>
  <Slides>4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Arial (Body)</vt:lpstr>
      <vt:lpstr>Book Antiqua</vt:lpstr>
      <vt:lpstr>Helvetica</vt:lpstr>
      <vt:lpstr>Wingdings 2</vt:lpstr>
      <vt:lpstr>Wingdings 3</vt:lpstr>
      <vt:lpstr>¬ EVR_Advisory TEMPLATE-Europe</vt:lpstr>
      <vt:lpstr>think-cell Slide</vt:lpstr>
      <vt:lpstr>Dizlin Pharmaceuticals</vt:lpstr>
      <vt:lpstr>Uniquely positioned to transform the advanced Parkinson’s Disease treatment paradigm</vt:lpstr>
      <vt:lpstr>Strong Product Development and Execution-focused Outlook</vt:lpstr>
      <vt:lpstr>Substantial peak sales potential &amp; market share assumptions</vt:lpstr>
    </vt:vector>
  </TitlesOfParts>
  <Company>Evercore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von Berg</dc:creator>
  <cp:lastModifiedBy>Björn Velin</cp:lastModifiedBy>
  <cp:revision>17</cp:revision>
  <cp:lastPrinted>2024-12-11T09:10:07Z</cp:lastPrinted>
  <dcterms:created xsi:type="dcterms:W3CDTF">2020-04-14T15:07:25Z</dcterms:created>
  <dcterms:modified xsi:type="dcterms:W3CDTF">2025-01-21T15:18:45Z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0x01010012963D520388D74DA32FAFC859560B94</vt:lpwstr>
  </property>
  <property fmtid="{D5CDD505-2E9C-101B-9397-08002B2CF9AE}" pid="3" name="MediaServiceImageTags">
    <vt:lpwstr/>
  </property>
</Properties>
</file>